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87" r:id="rId4"/>
    <p:sldId id="288" r:id="rId5"/>
    <p:sldId id="289" r:id="rId6"/>
    <p:sldId id="261" r:id="rId7"/>
    <p:sldId id="292" r:id="rId8"/>
    <p:sldId id="262" r:id="rId9"/>
    <p:sldId id="277" r:id="rId10"/>
    <p:sldId id="278" r:id="rId11"/>
    <p:sldId id="258" r:id="rId12"/>
    <p:sldId id="280" r:id="rId13"/>
    <p:sldId id="290" r:id="rId14"/>
    <p:sldId id="263" r:id="rId15"/>
    <p:sldId id="281" r:id="rId16"/>
    <p:sldId id="291" r:id="rId17"/>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584"/>
    <p:restoredTop sz="85714"/>
  </p:normalViewPr>
  <p:slideViewPr>
    <p:cSldViewPr snapToGrid="0">
      <p:cViewPr varScale="1">
        <p:scale>
          <a:sx n="89" d="100"/>
          <a:sy n="89" d="100"/>
        </p:scale>
        <p:origin x="176" y="6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579AE5-4862-4CB8-B7E0-235F1EBEBBEC}"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042592E-5758-480A-A78A-587CDB7ACCEE}">
      <dgm:prSet custT="1"/>
      <dgm:spPr/>
      <dgm:t>
        <a:bodyPr/>
        <a:lstStyle/>
        <a:p>
          <a:r>
            <a:rPr lang="en-DK" sz="1600" b="1" dirty="0"/>
            <a:t>Open Science</a:t>
          </a:r>
        </a:p>
        <a:p>
          <a:r>
            <a:rPr lang="en-DK" sz="1600" dirty="0"/>
            <a:t>Make science more open!</a:t>
          </a:r>
          <a:endParaRPr lang="en-US" sz="1600" dirty="0"/>
        </a:p>
      </dgm:t>
    </dgm:pt>
    <dgm:pt modelId="{52AED74A-86B8-4177-864F-3042E836328B}" type="parTrans" cxnId="{36C111FB-890E-4F54-891C-18F7F8CD35F6}">
      <dgm:prSet/>
      <dgm:spPr/>
      <dgm:t>
        <a:bodyPr/>
        <a:lstStyle/>
        <a:p>
          <a:endParaRPr lang="en-US"/>
        </a:p>
      </dgm:t>
    </dgm:pt>
    <dgm:pt modelId="{89A9B703-789F-4E02-B070-B37B6498ED31}" type="sibTrans" cxnId="{36C111FB-890E-4F54-891C-18F7F8CD35F6}">
      <dgm:prSet/>
      <dgm:spPr/>
      <dgm:t>
        <a:bodyPr/>
        <a:lstStyle/>
        <a:p>
          <a:endParaRPr lang="en-US"/>
        </a:p>
      </dgm:t>
    </dgm:pt>
    <dgm:pt modelId="{5079F813-9243-4ACF-9040-C33704F197C2}">
      <dgm:prSet custT="1"/>
      <dgm:spPr/>
      <dgm:t>
        <a:bodyPr/>
        <a:lstStyle/>
        <a:p>
          <a:r>
            <a:rPr lang="en-DK" sz="1600" b="1" dirty="0"/>
            <a:t>Open source</a:t>
          </a:r>
        </a:p>
        <a:p>
          <a:r>
            <a:rPr lang="en-DK" sz="1600" dirty="0"/>
            <a:t>What this software is doing?</a:t>
          </a:r>
        </a:p>
        <a:p>
          <a:r>
            <a:rPr lang="en-DK" sz="1600" dirty="0"/>
            <a:t>(parameters, versions, functions reused/inherited)</a:t>
          </a:r>
          <a:endParaRPr lang="en-US" sz="1600" dirty="0"/>
        </a:p>
      </dgm:t>
    </dgm:pt>
    <dgm:pt modelId="{F0FF0E42-A4EB-42AF-B848-A906E66C20D2}" type="parTrans" cxnId="{4D9488F1-B9C9-4539-B4EA-855A7ABB5660}">
      <dgm:prSet/>
      <dgm:spPr/>
      <dgm:t>
        <a:bodyPr/>
        <a:lstStyle/>
        <a:p>
          <a:endParaRPr lang="en-US"/>
        </a:p>
      </dgm:t>
    </dgm:pt>
    <dgm:pt modelId="{196153B7-FDAC-4115-81C4-49FC973F524F}" type="sibTrans" cxnId="{4D9488F1-B9C9-4539-B4EA-855A7ABB5660}">
      <dgm:prSet/>
      <dgm:spPr/>
      <dgm:t>
        <a:bodyPr/>
        <a:lstStyle/>
        <a:p>
          <a:endParaRPr lang="en-US"/>
        </a:p>
      </dgm:t>
    </dgm:pt>
    <dgm:pt modelId="{F2EB732B-B124-48D6-8967-64E54087878F}">
      <dgm:prSet custT="1"/>
      <dgm:spPr/>
      <dgm:t>
        <a:bodyPr/>
        <a:lstStyle/>
        <a:p>
          <a:r>
            <a:rPr lang="en-DK" sz="1600" b="1" dirty="0"/>
            <a:t>Open Data</a:t>
          </a:r>
        </a:p>
        <a:p>
          <a:r>
            <a:rPr lang="en-DK" sz="1600" dirty="0"/>
            <a:t>Which data are we handling?</a:t>
          </a:r>
        </a:p>
        <a:p>
          <a:r>
            <a:rPr lang="en-US" sz="1600" dirty="0"/>
            <a:t>How was measure, which </a:t>
          </a:r>
          <a:r>
            <a:rPr lang="en-US" sz="1600" dirty="0" err="1"/>
            <a:t>technology,units</a:t>
          </a:r>
          <a:r>
            <a:rPr lang="en-US" sz="1600" dirty="0"/>
            <a:t>, </a:t>
          </a:r>
          <a:r>
            <a:rPr lang="en-US" sz="1600" dirty="0" err="1"/>
            <a:t>etc</a:t>
          </a:r>
          <a:r>
            <a:rPr lang="en-US" sz="1600" dirty="0"/>
            <a:t>…</a:t>
          </a:r>
        </a:p>
        <a:p>
          <a:r>
            <a:rPr lang="en-US" sz="1600" dirty="0"/>
            <a:t>FAIR principles</a:t>
          </a:r>
        </a:p>
      </dgm:t>
    </dgm:pt>
    <dgm:pt modelId="{EB0294A7-572B-437F-B18A-29DF30535BDB}" type="parTrans" cxnId="{1ABAF557-B223-4922-BA06-DF397A6E0951}">
      <dgm:prSet/>
      <dgm:spPr/>
      <dgm:t>
        <a:bodyPr/>
        <a:lstStyle/>
        <a:p>
          <a:endParaRPr lang="en-US"/>
        </a:p>
      </dgm:t>
    </dgm:pt>
    <dgm:pt modelId="{91906623-4E30-45A5-9AC9-036BAFE74FF8}" type="sibTrans" cxnId="{1ABAF557-B223-4922-BA06-DF397A6E0951}">
      <dgm:prSet/>
      <dgm:spPr/>
      <dgm:t>
        <a:bodyPr/>
        <a:lstStyle/>
        <a:p>
          <a:endParaRPr lang="en-US"/>
        </a:p>
      </dgm:t>
    </dgm:pt>
    <dgm:pt modelId="{C9D4E321-3F28-4E07-B5DD-8011CD6ECEAD}">
      <dgm:prSet custT="1"/>
      <dgm:spPr/>
      <dgm:t>
        <a:bodyPr/>
        <a:lstStyle/>
        <a:p>
          <a:r>
            <a:rPr lang="en-DK" sz="1600" b="1" dirty="0"/>
            <a:t>Open community</a:t>
          </a:r>
        </a:p>
        <a:p>
          <a:r>
            <a:rPr lang="en-DK" sz="1600" dirty="0"/>
            <a:t>A community that their members interact to each other and collaborate</a:t>
          </a:r>
        </a:p>
        <a:p>
          <a:endParaRPr lang="en-DK" sz="1600" dirty="0"/>
        </a:p>
        <a:p>
          <a:r>
            <a:rPr lang="en-DK" sz="1600" dirty="0"/>
            <a:t>nf-core </a:t>
          </a:r>
          <a:r>
            <a:rPr lang="en-DK" sz="1600" dirty="0">
              <a:sym typeface="Wingdings" pitchFamily="2" charset="2"/>
            </a:rPr>
            <a:t> pipelines</a:t>
          </a:r>
        </a:p>
        <a:p>
          <a:r>
            <a:rPr lang="en-DK" sz="1600" dirty="0">
              <a:sym typeface="Wingdings" pitchFamily="2" charset="2"/>
            </a:rPr>
            <a:t>Slack chat community</a:t>
          </a:r>
          <a:endParaRPr lang="en-US" sz="1600" dirty="0"/>
        </a:p>
      </dgm:t>
    </dgm:pt>
    <dgm:pt modelId="{D737AE89-909D-4536-8E42-82CF7B4201E4}" type="parTrans" cxnId="{8FBD16E7-405B-4348-B483-8CB78B9361D5}">
      <dgm:prSet/>
      <dgm:spPr/>
      <dgm:t>
        <a:bodyPr/>
        <a:lstStyle/>
        <a:p>
          <a:endParaRPr lang="en-US"/>
        </a:p>
      </dgm:t>
    </dgm:pt>
    <dgm:pt modelId="{4A4E6293-01F3-4664-A23A-8340F00E6F8C}" type="sibTrans" cxnId="{8FBD16E7-405B-4348-B483-8CB78B9361D5}">
      <dgm:prSet/>
      <dgm:spPr/>
      <dgm:t>
        <a:bodyPr/>
        <a:lstStyle/>
        <a:p>
          <a:endParaRPr lang="en-US"/>
        </a:p>
      </dgm:t>
    </dgm:pt>
    <dgm:pt modelId="{4AE7BBF8-8240-4563-B287-F9A6225D6EEE}">
      <dgm:prSet custT="1"/>
      <dgm:spPr/>
      <dgm:t>
        <a:bodyPr/>
        <a:lstStyle/>
        <a:p>
          <a:r>
            <a:rPr lang="en-DK" sz="1600" b="1" dirty="0"/>
            <a:t>Genomics workflows </a:t>
          </a:r>
        </a:p>
        <a:p>
          <a:r>
            <a:rPr lang="en-DK" sz="1600" dirty="0"/>
            <a:t>First pipelines meant for that, large files per samples with many rows and columns,different formats (binary, tab separated, etc..) parallel processess, different sorftware, languages (python, R, matlab, …), takes decisions for the next processes</a:t>
          </a:r>
          <a:endParaRPr lang="en-US" sz="1600" dirty="0"/>
        </a:p>
      </dgm:t>
    </dgm:pt>
    <dgm:pt modelId="{9D252220-0D5E-470E-B704-C234C5F88974}" type="parTrans" cxnId="{33BFB6D3-77D7-4870-9972-3AE2AD90E274}">
      <dgm:prSet/>
      <dgm:spPr/>
      <dgm:t>
        <a:bodyPr/>
        <a:lstStyle/>
        <a:p>
          <a:endParaRPr lang="en-US"/>
        </a:p>
      </dgm:t>
    </dgm:pt>
    <dgm:pt modelId="{F9A9AD16-7FBC-4693-86B6-3BF85EEE8E8B}" type="sibTrans" cxnId="{33BFB6D3-77D7-4870-9972-3AE2AD90E274}">
      <dgm:prSet/>
      <dgm:spPr/>
      <dgm:t>
        <a:bodyPr/>
        <a:lstStyle/>
        <a:p>
          <a:endParaRPr lang="en-US"/>
        </a:p>
      </dgm:t>
    </dgm:pt>
    <dgm:pt modelId="{06063A1C-65C0-4892-8D7A-768F9DE9C94F}" type="pres">
      <dgm:prSet presAssocID="{28579AE5-4862-4CB8-B7E0-235F1EBEBBEC}" presName="root" presStyleCnt="0">
        <dgm:presLayoutVars>
          <dgm:dir/>
          <dgm:resizeHandles val="exact"/>
        </dgm:presLayoutVars>
      </dgm:prSet>
      <dgm:spPr/>
    </dgm:pt>
    <dgm:pt modelId="{F9DCEDCB-26A9-40BC-9165-F35541626BCC}" type="pres">
      <dgm:prSet presAssocID="{3042592E-5758-480A-A78A-587CDB7ACCEE}" presName="compNode" presStyleCnt="0"/>
      <dgm:spPr/>
    </dgm:pt>
    <dgm:pt modelId="{A05067BE-C811-4623-B5AB-BCD71A22D036}" type="pres">
      <dgm:prSet presAssocID="{3042592E-5758-480A-A78A-587CDB7ACCE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tom"/>
        </a:ext>
      </dgm:extLst>
    </dgm:pt>
    <dgm:pt modelId="{2E0EBF9C-A8F2-4DCA-B85B-6B10A35D7609}" type="pres">
      <dgm:prSet presAssocID="{3042592E-5758-480A-A78A-587CDB7ACCEE}" presName="spaceRect" presStyleCnt="0"/>
      <dgm:spPr/>
    </dgm:pt>
    <dgm:pt modelId="{DA73FD09-6330-4992-97BA-3B311E40434C}" type="pres">
      <dgm:prSet presAssocID="{3042592E-5758-480A-A78A-587CDB7ACCEE}" presName="textRect" presStyleLbl="revTx" presStyleIdx="0" presStyleCnt="5">
        <dgm:presLayoutVars>
          <dgm:chMax val="1"/>
          <dgm:chPref val="1"/>
        </dgm:presLayoutVars>
      </dgm:prSet>
      <dgm:spPr/>
    </dgm:pt>
    <dgm:pt modelId="{F7FC7AE6-C676-4922-B68C-CC97FD2C5C54}" type="pres">
      <dgm:prSet presAssocID="{89A9B703-789F-4E02-B070-B37B6498ED31}" presName="sibTrans" presStyleCnt="0"/>
      <dgm:spPr/>
    </dgm:pt>
    <dgm:pt modelId="{86EDAA15-8441-43EB-BC6D-6B9D9C24B1C4}" type="pres">
      <dgm:prSet presAssocID="{5079F813-9243-4ACF-9040-C33704F197C2}" presName="compNode" presStyleCnt="0"/>
      <dgm:spPr/>
    </dgm:pt>
    <dgm:pt modelId="{F67EDFB2-9767-4DFC-B2BD-41DE8AF319D9}" type="pres">
      <dgm:prSet presAssocID="{5079F813-9243-4ACF-9040-C33704F197C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ick"/>
        </a:ext>
      </dgm:extLst>
    </dgm:pt>
    <dgm:pt modelId="{0EDDF168-F4C8-4BBF-833F-A0D3321E416B}" type="pres">
      <dgm:prSet presAssocID="{5079F813-9243-4ACF-9040-C33704F197C2}" presName="spaceRect" presStyleCnt="0"/>
      <dgm:spPr/>
    </dgm:pt>
    <dgm:pt modelId="{F5AF68E3-AE0B-4241-9953-1A13CFAD1F48}" type="pres">
      <dgm:prSet presAssocID="{5079F813-9243-4ACF-9040-C33704F197C2}" presName="textRect" presStyleLbl="revTx" presStyleIdx="1" presStyleCnt="5">
        <dgm:presLayoutVars>
          <dgm:chMax val="1"/>
          <dgm:chPref val="1"/>
        </dgm:presLayoutVars>
      </dgm:prSet>
      <dgm:spPr/>
    </dgm:pt>
    <dgm:pt modelId="{F1D9EAE0-B4D6-457D-9F80-E3B987AFFB0A}" type="pres">
      <dgm:prSet presAssocID="{196153B7-FDAC-4115-81C4-49FC973F524F}" presName="sibTrans" presStyleCnt="0"/>
      <dgm:spPr/>
    </dgm:pt>
    <dgm:pt modelId="{76C9B016-813E-4E1C-ACDB-2DD147634839}" type="pres">
      <dgm:prSet presAssocID="{F2EB732B-B124-48D6-8967-64E54087878F}" presName="compNode" presStyleCnt="0"/>
      <dgm:spPr/>
    </dgm:pt>
    <dgm:pt modelId="{2604250F-965F-4FF8-A128-1DA068C95D68}" type="pres">
      <dgm:prSet presAssocID="{F2EB732B-B124-48D6-8967-64E54087878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A1632E7F-90D8-4DA3-AF1F-27CDA4EA71B1}" type="pres">
      <dgm:prSet presAssocID="{F2EB732B-B124-48D6-8967-64E54087878F}" presName="spaceRect" presStyleCnt="0"/>
      <dgm:spPr/>
    </dgm:pt>
    <dgm:pt modelId="{8F661AB6-93CD-44F3-9CC6-9265F027AFAD}" type="pres">
      <dgm:prSet presAssocID="{F2EB732B-B124-48D6-8967-64E54087878F}" presName="textRect" presStyleLbl="revTx" presStyleIdx="2" presStyleCnt="5">
        <dgm:presLayoutVars>
          <dgm:chMax val="1"/>
          <dgm:chPref val="1"/>
        </dgm:presLayoutVars>
      </dgm:prSet>
      <dgm:spPr/>
    </dgm:pt>
    <dgm:pt modelId="{DB856F20-B21F-4157-9D53-A8DBC78DEF14}" type="pres">
      <dgm:prSet presAssocID="{91906623-4E30-45A5-9AC9-036BAFE74FF8}" presName="sibTrans" presStyleCnt="0"/>
      <dgm:spPr/>
    </dgm:pt>
    <dgm:pt modelId="{E5094941-0086-4BA3-BEDD-61D7F027D5F1}" type="pres">
      <dgm:prSet presAssocID="{C9D4E321-3F28-4E07-B5DD-8011CD6ECEAD}" presName="compNode" presStyleCnt="0"/>
      <dgm:spPr/>
    </dgm:pt>
    <dgm:pt modelId="{AB16ECC7-EAC4-4680-89AB-9E4C4266DD72}" type="pres">
      <dgm:prSet presAssocID="{C9D4E321-3F28-4E07-B5DD-8011CD6ECEA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roup"/>
        </a:ext>
      </dgm:extLst>
    </dgm:pt>
    <dgm:pt modelId="{6289374C-AB3D-4A45-82A5-E33D277C5ABC}" type="pres">
      <dgm:prSet presAssocID="{C9D4E321-3F28-4E07-B5DD-8011CD6ECEAD}" presName="spaceRect" presStyleCnt="0"/>
      <dgm:spPr/>
    </dgm:pt>
    <dgm:pt modelId="{E157D6D4-EDE9-4960-A6BC-F7CD073A842A}" type="pres">
      <dgm:prSet presAssocID="{C9D4E321-3F28-4E07-B5DD-8011CD6ECEAD}" presName="textRect" presStyleLbl="revTx" presStyleIdx="3" presStyleCnt="5">
        <dgm:presLayoutVars>
          <dgm:chMax val="1"/>
          <dgm:chPref val="1"/>
        </dgm:presLayoutVars>
      </dgm:prSet>
      <dgm:spPr/>
    </dgm:pt>
    <dgm:pt modelId="{4E016DD9-8375-4FEE-81ED-3C41D21B1BAE}" type="pres">
      <dgm:prSet presAssocID="{4A4E6293-01F3-4664-A23A-8340F00E6F8C}" presName="sibTrans" presStyleCnt="0"/>
      <dgm:spPr/>
    </dgm:pt>
    <dgm:pt modelId="{276515AE-4440-4C6F-8E46-E13F3B1C0A32}" type="pres">
      <dgm:prSet presAssocID="{4AE7BBF8-8240-4563-B287-F9A6225D6EEE}" presName="compNode" presStyleCnt="0"/>
      <dgm:spPr/>
    </dgm:pt>
    <dgm:pt modelId="{518C21DE-4663-459B-9237-B853721AB71F}" type="pres">
      <dgm:prSet presAssocID="{4AE7BBF8-8240-4563-B287-F9A6225D6EE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chart"/>
        </a:ext>
      </dgm:extLst>
    </dgm:pt>
    <dgm:pt modelId="{EF04B57A-3CAE-4F9E-9745-9C89D511783D}" type="pres">
      <dgm:prSet presAssocID="{4AE7BBF8-8240-4563-B287-F9A6225D6EEE}" presName="spaceRect" presStyleCnt="0"/>
      <dgm:spPr/>
    </dgm:pt>
    <dgm:pt modelId="{2CACCFA4-9080-4A25-BA05-823D780A9507}" type="pres">
      <dgm:prSet presAssocID="{4AE7BBF8-8240-4563-B287-F9A6225D6EEE}" presName="textRect" presStyleLbl="revTx" presStyleIdx="4" presStyleCnt="5" custScaleX="141201">
        <dgm:presLayoutVars>
          <dgm:chMax val="1"/>
          <dgm:chPref val="1"/>
        </dgm:presLayoutVars>
      </dgm:prSet>
      <dgm:spPr/>
    </dgm:pt>
  </dgm:ptLst>
  <dgm:cxnLst>
    <dgm:cxn modelId="{CA0FBE26-F7A0-463C-9F2F-CD10625BB2D7}" type="presOf" srcId="{4AE7BBF8-8240-4563-B287-F9A6225D6EEE}" destId="{2CACCFA4-9080-4A25-BA05-823D780A9507}" srcOrd="0" destOrd="0" presId="urn:microsoft.com/office/officeart/2018/2/layout/IconLabelList"/>
    <dgm:cxn modelId="{34DFF756-0A2E-4FC6-9BC3-AC6BDCEE86B3}" type="presOf" srcId="{28579AE5-4862-4CB8-B7E0-235F1EBEBBEC}" destId="{06063A1C-65C0-4892-8D7A-768F9DE9C94F}" srcOrd="0" destOrd="0" presId="urn:microsoft.com/office/officeart/2018/2/layout/IconLabelList"/>
    <dgm:cxn modelId="{1ABAF557-B223-4922-BA06-DF397A6E0951}" srcId="{28579AE5-4862-4CB8-B7E0-235F1EBEBBEC}" destId="{F2EB732B-B124-48D6-8967-64E54087878F}" srcOrd="2" destOrd="0" parTransId="{EB0294A7-572B-437F-B18A-29DF30535BDB}" sibTransId="{91906623-4E30-45A5-9AC9-036BAFE74FF8}"/>
    <dgm:cxn modelId="{675EEC90-5E18-4019-B647-A481C610CB59}" type="presOf" srcId="{C9D4E321-3F28-4E07-B5DD-8011CD6ECEAD}" destId="{E157D6D4-EDE9-4960-A6BC-F7CD073A842A}" srcOrd="0" destOrd="0" presId="urn:microsoft.com/office/officeart/2018/2/layout/IconLabelList"/>
    <dgm:cxn modelId="{41773297-DC06-48D9-B861-B71C19E7EDEC}" type="presOf" srcId="{5079F813-9243-4ACF-9040-C33704F197C2}" destId="{F5AF68E3-AE0B-4241-9953-1A13CFAD1F48}" srcOrd="0" destOrd="0" presId="urn:microsoft.com/office/officeart/2018/2/layout/IconLabelList"/>
    <dgm:cxn modelId="{C7645CAB-2B69-464B-82F1-D8D2D1045C90}" type="presOf" srcId="{3042592E-5758-480A-A78A-587CDB7ACCEE}" destId="{DA73FD09-6330-4992-97BA-3B311E40434C}" srcOrd="0" destOrd="0" presId="urn:microsoft.com/office/officeart/2018/2/layout/IconLabelList"/>
    <dgm:cxn modelId="{A636D8CC-E112-45C1-B687-F81D8937ECBC}" type="presOf" srcId="{F2EB732B-B124-48D6-8967-64E54087878F}" destId="{8F661AB6-93CD-44F3-9CC6-9265F027AFAD}" srcOrd="0" destOrd="0" presId="urn:microsoft.com/office/officeart/2018/2/layout/IconLabelList"/>
    <dgm:cxn modelId="{33BFB6D3-77D7-4870-9972-3AE2AD90E274}" srcId="{28579AE5-4862-4CB8-B7E0-235F1EBEBBEC}" destId="{4AE7BBF8-8240-4563-B287-F9A6225D6EEE}" srcOrd="4" destOrd="0" parTransId="{9D252220-0D5E-470E-B704-C234C5F88974}" sibTransId="{F9A9AD16-7FBC-4693-86B6-3BF85EEE8E8B}"/>
    <dgm:cxn modelId="{8FBD16E7-405B-4348-B483-8CB78B9361D5}" srcId="{28579AE5-4862-4CB8-B7E0-235F1EBEBBEC}" destId="{C9D4E321-3F28-4E07-B5DD-8011CD6ECEAD}" srcOrd="3" destOrd="0" parTransId="{D737AE89-909D-4536-8E42-82CF7B4201E4}" sibTransId="{4A4E6293-01F3-4664-A23A-8340F00E6F8C}"/>
    <dgm:cxn modelId="{4D9488F1-B9C9-4539-B4EA-855A7ABB5660}" srcId="{28579AE5-4862-4CB8-B7E0-235F1EBEBBEC}" destId="{5079F813-9243-4ACF-9040-C33704F197C2}" srcOrd="1" destOrd="0" parTransId="{F0FF0E42-A4EB-42AF-B848-A906E66C20D2}" sibTransId="{196153B7-FDAC-4115-81C4-49FC973F524F}"/>
    <dgm:cxn modelId="{36C111FB-890E-4F54-891C-18F7F8CD35F6}" srcId="{28579AE5-4862-4CB8-B7E0-235F1EBEBBEC}" destId="{3042592E-5758-480A-A78A-587CDB7ACCEE}" srcOrd="0" destOrd="0" parTransId="{52AED74A-86B8-4177-864F-3042E836328B}" sibTransId="{89A9B703-789F-4E02-B070-B37B6498ED31}"/>
    <dgm:cxn modelId="{F8682FCE-BE62-407A-9E02-BC85ED7BB199}" type="presParOf" srcId="{06063A1C-65C0-4892-8D7A-768F9DE9C94F}" destId="{F9DCEDCB-26A9-40BC-9165-F35541626BCC}" srcOrd="0" destOrd="0" presId="urn:microsoft.com/office/officeart/2018/2/layout/IconLabelList"/>
    <dgm:cxn modelId="{9B54B51E-1711-4305-9164-FBE750871B30}" type="presParOf" srcId="{F9DCEDCB-26A9-40BC-9165-F35541626BCC}" destId="{A05067BE-C811-4623-B5AB-BCD71A22D036}" srcOrd="0" destOrd="0" presId="urn:microsoft.com/office/officeart/2018/2/layout/IconLabelList"/>
    <dgm:cxn modelId="{C0544C07-6CB1-40E5-A77A-61CE7B1F4F24}" type="presParOf" srcId="{F9DCEDCB-26A9-40BC-9165-F35541626BCC}" destId="{2E0EBF9C-A8F2-4DCA-B85B-6B10A35D7609}" srcOrd="1" destOrd="0" presId="urn:microsoft.com/office/officeart/2018/2/layout/IconLabelList"/>
    <dgm:cxn modelId="{EA056195-6A87-47F8-AF86-EB1FC8F5FE68}" type="presParOf" srcId="{F9DCEDCB-26A9-40BC-9165-F35541626BCC}" destId="{DA73FD09-6330-4992-97BA-3B311E40434C}" srcOrd="2" destOrd="0" presId="urn:microsoft.com/office/officeart/2018/2/layout/IconLabelList"/>
    <dgm:cxn modelId="{1CD07023-04B0-4363-8C09-86644B194CA5}" type="presParOf" srcId="{06063A1C-65C0-4892-8D7A-768F9DE9C94F}" destId="{F7FC7AE6-C676-4922-B68C-CC97FD2C5C54}" srcOrd="1" destOrd="0" presId="urn:microsoft.com/office/officeart/2018/2/layout/IconLabelList"/>
    <dgm:cxn modelId="{21B8D94F-7F93-4A9C-888C-B38D16C4B6B4}" type="presParOf" srcId="{06063A1C-65C0-4892-8D7A-768F9DE9C94F}" destId="{86EDAA15-8441-43EB-BC6D-6B9D9C24B1C4}" srcOrd="2" destOrd="0" presId="urn:microsoft.com/office/officeart/2018/2/layout/IconLabelList"/>
    <dgm:cxn modelId="{F1F1941A-E6F0-48FF-8FD8-98C06E23B90E}" type="presParOf" srcId="{86EDAA15-8441-43EB-BC6D-6B9D9C24B1C4}" destId="{F67EDFB2-9767-4DFC-B2BD-41DE8AF319D9}" srcOrd="0" destOrd="0" presId="urn:microsoft.com/office/officeart/2018/2/layout/IconLabelList"/>
    <dgm:cxn modelId="{21523538-3432-4C23-87DB-33DC53247DF5}" type="presParOf" srcId="{86EDAA15-8441-43EB-BC6D-6B9D9C24B1C4}" destId="{0EDDF168-F4C8-4BBF-833F-A0D3321E416B}" srcOrd="1" destOrd="0" presId="urn:microsoft.com/office/officeart/2018/2/layout/IconLabelList"/>
    <dgm:cxn modelId="{68060D4B-9A08-47A7-857E-7D2758DEF17E}" type="presParOf" srcId="{86EDAA15-8441-43EB-BC6D-6B9D9C24B1C4}" destId="{F5AF68E3-AE0B-4241-9953-1A13CFAD1F48}" srcOrd="2" destOrd="0" presId="urn:microsoft.com/office/officeart/2018/2/layout/IconLabelList"/>
    <dgm:cxn modelId="{DA5B6B62-EA22-48DF-B9D4-271AD5B40D8C}" type="presParOf" srcId="{06063A1C-65C0-4892-8D7A-768F9DE9C94F}" destId="{F1D9EAE0-B4D6-457D-9F80-E3B987AFFB0A}" srcOrd="3" destOrd="0" presId="urn:microsoft.com/office/officeart/2018/2/layout/IconLabelList"/>
    <dgm:cxn modelId="{9EC6CC3D-E0DE-42E0-AF33-C6A1DC2DC81E}" type="presParOf" srcId="{06063A1C-65C0-4892-8D7A-768F9DE9C94F}" destId="{76C9B016-813E-4E1C-ACDB-2DD147634839}" srcOrd="4" destOrd="0" presId="urn:microsoft.com/office/officeart/2018/2/layout/IconLabelList"/>
    <dgm:cxn modelId="{B77CD217-E086-40C2-B7C1-F60146E15A77}" type="presParOf" srcId="{76C9B016-813E-4E1C-ACDB-2DD147634839}" destId="{2604250F-965F-4FF8-A128-1DA068C95D68}" srcOrd="0" destOrd="0" presId="urn:microsoft.com/office/officeart/2018/2/layout/IconLabelList"/>
    <dgm:cxn modelId="{C3CDD899-EA11-48C6-85F1-65B851461BE7}" type="presParOf" srcId="{76C9B016-813E-4E1C-ACDB-2DD147634839}" destId="{A1632E7F-90D8-4DA3-AF1F-27CDA4EA71B1}" srcOrd="1" destOrd="0" presId="urn:microsoft.com/office/officeart/2018/2/layout/IconLabelList"/>
    <dgm:cxn modelId="{D1698647-382F-42C7-BAE9-E0A39CF10F0C}" type="presParOf" srcId="{76C9B016-813E-4E1C-ACDB-2DD147634839}" destId="{8F661AB6-93CD-44F3-9CC6-9265F027AFAD}" srcOrd="2" destOrd="0" presId="urn:microsoft.com/office/officeart/2018/2/layout/IconLabelList"/>
    <dgm:cxn modelId="{F37F7B7D-E806-42DF-B471-63CF2C401211}" type="presParOf" srcId="{06063A1C-65C0-4892-8D7A-768F9DE9C94F}" destId="{DB856F20-B21F-4157-9D53-A8DBC78DEF14}" srcOrd="5" destOrd="0" presId="urn:microsoft.com/office/officeart/2018/2/layout/IconLabelList"/>
    <dgm:cxn modelId="{9E6C2FEF-583F-45CA-A059-202813F3888E}" type="presParOf" srcId="{06063A1C-65C0-4892-8D7A-768F9DE9C94F}" destId="{E5094941-0086-4BA3-BEDD-61D7F027D5F1}" srcOrd="6" destOrd="0" presId="urn:microsoft.com/office/officeart/2018/2/layout/IconLabelList"/>
    <dgm:cxn modelId="{D8BFF417-B18F-42FA-AB18-94A2216ED974}" type="presParOf" srcId="{E5094941-0086-4BA3-BEDD-61D7F027D5F1}" destId="{AB16ECC7-EAC4-4680-89AB-9E4C4266DD72}" srcOrd="0" destOrd="0" presId="urn:microsoft.com/office/officeart/2018/2/layout/IconLabelList"/>
    <dgm:cxn modelId="{07A63F27-167A-4A48-A501-2F046422F5D5}" type="presParOf" srcId="{E5094941-0086-4BA3-BEDD-61D7F027D5F1}" destId="{6289374C-AB3D-4A45-82A5-E33D277C5ABC}" srcOrd="1" destOrd="0" presId="urn:microsoft.com/office/officeart/2018/2/layout/IconLabelList"/>
    <dgm:cxn modelId="{E12AE0A9-451D-4282-8D1F-E21D734BE804}" type="presParOf" srcId="{E5094941-0086-4BA3-BEDD-61D7F027D5F1}" destId="{E157D6D4-EDE9-4960-A6BC-F7CD073A842A}" srcOrd="2" destOrd="0" presId="urn:microsoft.com/office/officeart/2018/2/layout/IconLabelList"/>
    <dgm:cxn modelId="{CDA95A4B-EBA6-43AF-8C8F-A71323998D93}" type="presParOf" srcId="{06063A1C-65C0-4892-8D7A-768F9DE9C94F}" destId="{4E016DD9-8375-4FEE-81ED-3C41D21B1BAE}" srcOrd="7" destOrd="0" presId="urn:microsoft.com/office/officeart/2018/2/layout/IconLabelList"/>
    <dgm:cxn modelId="{3941A381-D20D-47FB-AE7B-4D845507CA13}" type="presParOf" srcId="{06063A1C-65C0-4892-8D7A-768F9DE9C94F}" destId="{276515AE-4440-4C6F-8E46-E13F3B1C0A32}" srcOrd="8" destOrd="0" presId="urn:microsoft.com/office/officeart/2018/2/layout/IconLabelList"/>
    <dgm:cxn modelId="{8C84E9F9-0C29-4EE3-B805-78E662B7A0CE}" type="presParOf" srcId="{276515AE-4440-4C6F-8E46-E13F3B1C0A32}" destId="{518C21DE-4663-459B-9237-B853721AB71F}" srcOrd="0" destOrd="0" presId="urn:microsoft.com/office/officeart/2018/2/layout/IconLabelList"/>
    <dgm:cxn modelId="{282DF85D-5EFF-4C3B-80B7-64FF3B317A13}" type="presParOf" srcId="{276515AE-4440-4C6F-8E46-E13F3B1C0A32}" destId="{EF04B57A-3CAE-4F9E-9745-9C89D511783D}" srcOrd="1" destOrd="0" presId="urn:microsoft.com/office/officeart/2018/2/layout/IconLabelList"/>
    <dgm:cxn modelId="{210C5ABA-BDC0-4698-8D6B-AF28B82AE3C9}" type="presParOf" srcId="{276515AE-4440-4C6F-8E46-E13F3B1C0A32}" destId="{2CACCFA4-9080-4A25-BA05-823D780A9507}"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5067BE-C811-4623-B5AB-BCD71A22D036}">
      <dsp:nvSpPr>
        <dsp:cNvPr id="0" name=""/>
        <dsp:cNvSpPr/>
      </dsp:nvSpPr>
      <dsp:spPr>
        <a:xfrm>
          <a:off x="476861" y="400154"/>
          <a:ext cx="773613" cy="7736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73FD09-6330-4992-97BA-3B311E40434C}">
      <dsp:nvSpPr>
        <dsp:cNvPr id="0" name=""/>
        <dsp:cNvSpPr/>
      </dsp:nvSpPr>
      <dsp:spPr>
        <a:xfrm>
          <a:off x="4097" y="1706441"/>
          <a:ext cx="1719140" cy="2244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1600" b="1" kern="1200" dirty="0"/>
            <a:t>Open Science</a:t>
          </a:r>
        </a:p>
        <a:p>
          <a:pPr marL="0" lvl="0" indent="0" algn="ctr" defTabSz="711200">
            <a:lnSpc>
              <a:spcPct val="90000"/>
            </a:lnSpc>
            <a:spcBef>
              <a:spcPct val="0"/>
            </a:spcBef>
            <a:spcAft>
              <a:spcPct val="35000"/>
            </a:spcAft>
            <a:buNone/>
          </a:pPr>
          <a:r>
            <a:rPr lang="en-DK" sz="1600" kern="1200" dirty="0"/>
            <a:t>Make science more open!</a:t>
          </a:r>
          <a:endParaRPr lang="en-US" sz="1600" kern="1200" dirty="0"/>
        </a:p>
      </dsp:txBody>
      <dsp:txXfrm>
        <a:off x="4097" y="1706441"/>
        <a:ext cx="1719140" cy="2244741"/>
      </dsp:txXfrm>
    </dsp:sp>
    <dsp:sp modelId="{F67EDFB2-9767-4DFC-B2BD-41DE8AF319D9}">
      <dsp:nvSpPr>
        <dsp:cNvPr id="0" name=""/>
        <dsp:cNvSpPr/>
      </dsp:nvSpPr>
      <dsp:spPr>
        <a:xfrm>
          <a:off x="2496851" y="400154"/>
          <a:ext cx="773613" cy="7736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AF68E3-AE0B-4241-9953-1A13CFAD1F48}">
      <dsp:nvSpPr>
        <dsp:cNvPr id="0" name=""/>
        <dsp:cNvSpPr/>
      </dsp:nvSpPr>
      <dsp:spPr>
        <a:xfrm>
          <a:off x="2024087" y="1706441"/>
          <a:ext cx="1719140" cy="2244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1600" b="1" kern="1200" dirty="0"/>
            <a:t>Open source</a:t>
          </a:r>
        </a:p>
        <a:p>
          <a:pPr marL="0" lvl="0" indent="0" algn="ctr" defTabSz="711200">
            <a:lnSpc>
              <a:spcPct val="90000"/>
            </a:lnSpc>
            <a:spcBef>
              <a:spcPct val="0"/>
            </a:spcBef>
            <a:spcAft>
              <a:spcPct val="35000"/>
            </a:spcAft>
            <a:buNone/>
          </a:pPr>
          <a:r>
            <a:rPr lang="en-DK" sz="1600" kern="1200" dirty="0"/>
            <a:t>What this software is doing?</a:t>
          </a:r>
        </a:p>
        <a:p>
          <a:pPr marL="0" lvl="0" indent="0" algn="ctr" defTabSz="711200">
            <a:lnSpc>
              <a:spcPct val="90000"/>
            </a:lnSpc>
            <a:spcBef>
              <a:spcPct val="0"/>
            </a:spcBef>
            <a:spcAft>
              <a:spcPct val="35000"/>
            </a:spcAft>
            <a:buNone/>
          </a:pPr>
          <a:r>
            <a:rPr lang="en-DK" sz="1600" kern="1200" dirty="0"/>
            <a:t>(parameters, versions, functions reused/inherited)</a:t>
          </a:r>
          <a:endParaRPr lang="en-US" sz="1600" kern="1200" dirty="0"/>
        </a:p>
      </dsp:txBody>
      <dsp:txXfrm>
        <a:off x="2024087" y="1706441"/>
        <a:ext cx="1719140" cy="2244741"/>
      </dsp:txXfrm>
    </dsp:sp>
    <dsp:sp modelId="{2604250F-965F-4FF8-A128-1DA068C95D68}">
      <dsp:nvSpPr>
        <dsp:cNvPr id="0" name=""/>
        <dsp:cNvSpPr/>
      </dsp:nvSpPr>
      <dsp:spPr>
        <a:xfrm>
          <a:off x="4516841" y="400154"/>
          <a:ext cx="773613" cy="7736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661AB6-93CD-44F3-9CC6-9265F027AFAD}">
      <dsp:nvSpPr>
        <dsp:cNvPr id="0" name=""/>
        <dsp:cNvSpPr/>
      </dsp:nvSpPr>
      <dsp:spPr>
        <a:xfrm>
          <a:off x="4044078" y="1706441"/>
          <a:ext cx="1719140" cy="2244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1600" b="1" kern="1200" dirty="0"/>
            <a:t>Open Data</a:t>
          </a:r>
        </a:p>
        <a:p>
          <a:pPr marL="0" lvl="0" indent="0" algn="ctr" defTabSz="711200">
            <a:lnSpc>
              <a:spcPct val="90000"/>
            </a:lnSpc>
            <a:spcBef>
              <a:spcPct val="0"/>
            </a:spcBef>
            <a:spcAft>
              <a:spcPct val="35000"/>
            </a:spcAft>
            <a:buNone/>
          </a:pPr>
          <a:r>
            <a:rPr lang="en-DK" sz="1600" kern="1200" dirty="0"/>
            <a:t>Which data are we handling?</a:t>
          </a:r>
        </a:p>
        <a:p>
          <a:pPr marL="0" lvl="0" indent="0" algn="ctr" defTabSz="711200">
            <a:lnSpc>
              <a:spcPct val="90000"/>
            </a:lnSpc>
            <a:spcBef>
              <a:spcPct val="0"/>
            </a:spcBef>
            <a:spcAft>
              <a:spcPct val="35000"/>
            </a:spcAft>
            <a:buNone/>
          </a:pPr>
          <a:r>
            <a:rPr lang="en-US" sz="1600" kern="1200" dirty="0"/>
            <a:t>How was measure, which </a:t>
          </a:r>
          <a:r>
            <a:rPr lang="en-US" sz="1600" kern="1200" dirty="0" err="1"/>
            <a:t>technology,units</a:t>
          </a:r>
          <a:r>
            <a:rPr lang="en-US" sz="1600" kern="1200" dirty="0"/>
            <a:t>, </a:t>
          </a:r>
          <a:r>
            <a:rPr lang="en-US" sz="1600" kern="1200" dirty="0" err="1"/>
            <a:t>etc</a:t>
          </a:r>
          <a:r>
            <a:rPr lang="en-US" sz="1600" kern="1200" dirty="0"/>
            <a:t>…</a:t>
          </a:r>
        </a:p>
        <a:p>
          <a:pPr marL="0" lvl="0" indent="0" algn="ctr" defTabSz="711200">
            <a:lnSpc>
              <a:spcPct val="90000"/>
            </a:lnSpc>
            <a:spcBef>
              <a:spcPct val="0"/>
            </a:spcBef>
            <a:spcAft>
              <a:spcPct val="35000"/>
            </a:spcAft>
            <a:buNone/>
          </a:pPr>
          <a:r>
            <a:rPr lang="en-US" sz="1600" kern="1200" dirty="0"/>
            <a:t>FAIR principles</a:t>
          </a:r>
        </a:p>
      </dsp:txBody>
      <dsp:txXfrm>
        <a:off x="4044078" y="1706441"/>
        <a:ext cx="1719140" cy="2244741"/>
      </dsp:txXfrm>
    </dsp:sp>
    <dsp:sp modelId="{AB16ECC7-EAC4-4680-89AB-9E4C4266DD72}">
      <dsp:nvSpPr>
        <dsp:cNvPr id="0" name=""/>
        <dsp:cNvSpPr/>
      </dsp:nvSpPr>
      <dsp:spPr>
        <a:xfrm>
          <a:off x="6536832" y="400154"/>
          <a:ext cx="773613" cy="7736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57D6D4-EDE9-4960-A6BC-F7CD073A842A}">
      <dsp:nvSpPr>
        <dsp:cNvPr id="0" name=""/>
        <dsp:cNvSpPr/>
      </dsp:nvSpPr>
      <dsp:spPr>
        <a:xfrm>
          <a:off x="6064068" y="1706441"/>
          <a:ext cx="1719140" cy="2244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1600" b="1" kern="1200" dirty="0"/>
            <a:t>Open community</a:t>
          </a:r>
        </a:p>
        <a:p>
          <a:pPr marL="0" lvl="0" indent="0" algn="ctr" defTabSz="711200">
            <a:lnSpc>
              <a:spcPct val="90000"/>
            </a:lnSpc>
            <a:spcBef>
              <a:spcPct val="0"/>
            </a:spcBef>
            <a:spcAft>
              <a:spcPct val="35000"/>
            </a:spcAft>
            <a:buNone/>
          </a:pPr>
          <a:r>
            <a:rPr lang="en-DK" sz="1600" kern="1200" dirty="0"/>
            <a:t>A community that their members interact to each other and collaborate</a:t>
          </a:r>
        </a:p>
        <a:p>
          <a:pPr marL="0" lvl="0" indent="0" algn="ctr" defTabSz="711200">
            <a:lnSpc>
              <a:spcPct val="90000"/>
            </a:lnSpc>
            <a:spcBef>
              <a:spcPct val="0"/>
            </a:spcBef>
            <a:spcAft>
              <a:spcPct val="35000"/>
            </a:spcAft>
            <a:buNone/>
          </a:pPr>
          <a:endParaRPr lang="en-DK" sz="1600" kern="1200" dirty="0"/>
        </a:p>
        <a:p>
          <a:pPr marL="0" lvl="0" indent="0" algn="ctr" defTabSz="711200">
            <a:lnSpc>
              <a:spcPct val="90000"/>
            </a:lnSpc>
            <a:spcBef>
              <a:spcPct val="0"/>
            </a:spcBef>
            <a:spcAft>
              <a:spcPct val="35000"/>
            </a:spcAft>
            <a:buNone/>
          </a:pPr>
          <a:r>
            <a:rPr lang="en-DK" sz="1600" kern="1200" dirty="0"/>
            <a:t>nf-core </a:t>
          </a:r>
          <a:r>
            <a:rPr lang="en-DK" sz="1600" kern="1200" dirty="0">
              <a:sym typeface="Wingdings" pitchFamily="2" charset="2"/>
            </a:rPr>
            <a:t> pipelines</a:t>
          </a:r>
        </a:p>
        <a:p>
          <a:pPr marL="0" lvl="0" indent="0" algn="ctr" defTabSz="711200">
            <a:lnSpc>
              <a:spcPct val="90000"/>
            </a:lnSpc>
            <a:spcBef>
              <a:spcPct val="0"/>
            </a:spcBef>
            <a:spcAft>
              <a:spcPct val="35000"/>
            </a:spcAft>
            <a:buNone/>
          </a:pPr>
          <a:r>
            <a:rPr lang="en-DK" sz="1600" kern="1200" dirty="0">
              <a:sym typeface="Wingdings" pitchFamily="2" charset="2"/>
            </a:rPr>
            <a:t>Slack chat community</a:t>
          </a:r>
          <a:endParaRPr lang="en-US" sz="1600" kern="1200" dirty="0"/>
        </a:p>
      </dsp:txBody>
      <dsp:txXfrm>
        <a:off x="6064068" y="1706441"/>
        <a:ext cx="1719140" cy="2244741"/>
      </dsp:txXfrm>
    </dsp:sp>
    <dsp:sp modelId="{518C21DE-4663-459B-9237-B853721AB71F}">
      <dsp:nvSpPr>
        <dsp:cNvPr id="0" name=""/>
        <dsp:cNvSpPr/>
      </dsp:nvSpPr>
      <dsp:spPr>
        <a:xfrm>
          <a:off x="8910973" y="400154"/>
          <a:ext cx="773613" cy="77361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ACCFA4-9080-4A25-BA05-823D780A9507}">
      <dsp:nvSpPr>
        <dsp:cNvPr id="0" name=""/>
        <dsp:cNvSpPr/>
      </dsp:nvSpPr>
      <dsp:spPr>
        <a:xfrm>
          <a:off x="8084058" y="1706441"/>
          <a:ext cx="2427443" cy="2244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1600" b="1" kern="1200" dirty="0"/>
            <a:t>Genomics workflows </a:t>
          </a:r>
        </a:p>
        <a:p>
          <a:pPr marL="0" lvl="0" indent="0" algn="ctr" defTabSz="711200">
            <a:lnSpc>
              <a:spcPct val="90000"/>
            </a:lnSpc>
            <a:spcBef>
              <a:spcPct val="0"/>
            </a:spcBef>
            <a:spcAft>
              <a:spcPct val="35000"/>
            </a:spcAft>
            <a:buNone/>
          </a:pPr>
          <a:r>
            <a:rPr lang="en-DK" sz="1600" kern="1200" dirty="0"/>
            <a:t>First pipelines meant for that, large files per samples with many rows and columns,different formats (binary, tab separated, etc..) parallel processess, different sorftware, languages (python, R, matlab, …), takes decisions for the next processes</a:t>
          </a:r>
          <a:endParaRPr lang="en-US" sz="1600" kern="1200" dirty="0"/>
        </a:p>
      </dsp:txBody>
      <dsp:txXfrm>
        <a:off x="8084058" y="1706441"/>
        <a:ext cx="2427443" cy="2244741"/>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8F9B4B-4160-F844-A372-CD18D996701E}" type="datetimeFigureOut">
              <a:rPr lang="en-DK" smtClean="0"/>
              <a:t>11/11/2024</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28AFF-B84D-8F49-BA9B-C42DFE722FCF}" type="slidenum">
              <a:rPr lang="en-DK" smtClean="0"/>
              <a:t>‹#›</a:t>
            </a:fld>
            <a:endParaRPr lang="en-DK"/>
          </a:p>
        </p:txBody>
      </p:sp>
    </p:spTree>
    <p:extLst>
      <p:ext uri="{BB962C8B-B14F-4D97-AF65-F5344CB8AC3E}">
        <p14:creationId xmlns:p14="http://schemas.microsoft.com/office/powerpoint/2010/main" val="1996116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22222"/>
                </a:solidFill>
                <a:effectLst/>
                <a:latin typeface="Harding"/>
              </a:rPr>
              <a:t>(</a:t>
            </a:r>
            <a:r>
              <a:rPr lang="en-GB" b="1" i="0" dirty="0">
                <a:solidFill>
                  <a:srgbClr val="222222"/>
                </a:solidFill>
                <a:effectLst/>
                <a:latin typeface="Harding"/>
              </a:rPr>
              <a:t>a</a:t>
            </a:r>
            <a:r>
              <a:rPr lang="en-GB" b="0" i="0" dirty="0">
                <a:solidFill>
                  <a:srgbClr val="222222"/>
                </a:solidFill>
                <a:effectLst/>
                <a:latin typeface="Harding"/>
              </a:rPr>
              <a:t>) </a:t>
            </a:r>
            <a:r>
              <a:rPr lang="en-GB" b="0" i="1" dirty="0">
                <a:solidFill>
                  <a:srgbClr val="222222"/>
                </a:solidFill>
                <a:effectLst/>
                <a:latin typeface="Harding"/>
              </a:rPr>
              <a:t>Leishmania infantum</a:t>
            </a:r>
            <a:r>
              <a:rPr lang="en-GB" b="0" i="0" dirty="0">
                <a:solidFill>
                  <a:srgbClr val="222222"/>
                </a:solidFill>
                <a:effectLst/>
                <a:latin typeface="Harding"/>
              </a:rPr>
              <a:t> clone JPCM5 genome annotation was carried out using either a native or a </a:t>
            </a:r>
            <a:r>
              <a:rPr lang="en-GB" b="0" i="0" dirty="0" err="1">
                <a:solidFill>
                  <a:srgbClr val="222222"/>
                </a:solidFill>
                <a:effectLst/>
                <a:latin typeface="Harding"/>
              </a:rPr>
              <a:t>dockerized</a:t>
            </a:r>
            <a:r>
              <a:rPr lang="en-GB" b="0" i="0" dirty="0">
                <a:solidFill>
                  <a:srgbClr val="222222"/>
                </a:solidFill>
                <a:effectLst/>
                <a:latin typeface="Harding"/>
              </a:rPr>
              <a:t> (Debian Linux) version of the Companion eukaryotic annotation pipeline. The native and </a:t>
            </a:r>
            <a:r>
              <a:rPr lang="en-GB" b="0" i="0" dirty="0" err="1">
                <a:solidFill>
                  <a:srgbClr val="222222"/>
                </a:solidFill>
                <a:effectLst/>
                <a:latin typeface="Harding"/>
              </a:rPr>
              <a:t>dockerized</a:t>
            </a:r>
            <a:r>
              <a:rPr lang="en-GB" b="0" i="0" dirty="0">
                <a:solidFill>
                  <a:srgbClr val="222222"/>
                </a:solidFill>
                <a:effectLst/>
                <a:latin typeface="Harding"/>
              </a:rPr>
              <a:t> versions were run on both Mac OSX and Amazon Linux platforms. The Venn diagram, plotted using the annotated genes, reveals small discrepancies when comparing the genomic coordinates of predicted coding genes, non-coding RNAs, and pseudogenes. (</a:t>
            </a:r>
            <a:r>
              <a:rPr lang="en-GB" b="1" i="0" dirty="0">
                <a:solidFill>
                  <a:srgbClr val="222222"/>
                </a:solidFill>
                <a:effectLst/>
                <a:latin typeface="Harding"/>
              </a:rPr>
              <a:t>b</a:t>
            </a:r>
            <a:r>
              <a:rPr lang="en-GB" b="0" i="0" dirty="0">
                <a:solidFill>
                  <a:srgbClr val="222222"/>
                </a:solidFill>
                <a:effectLst/>
                <a:latin typeface="Harding"/>
              </a:rPr>
              <a:t>) Some disparities included the annotation of the same genes at different genomic coordinates. Completely identical annotations were obtained when using the </a:t>
            </a:r>
            <a:r>
              <a:rPr lang="en-GB" b="0" i="0" dirty="0" err="1">
                <a:solidFill>
                  <a:srgbClr val="222222"/>
                </a:solidFill>
                <a:effectLst/>
                <a:latin typeface="Harding"/>
              </a:rPr>
              <a:t>dockerized</a:t>
            </a:r>
            <a:r>
              <a:rPr lang="en-GB" b="0" i="0" dirty="0">
                <a:solidFill>
                  <a:srgbClr val="222222"/>
                </a:solidFill>
                <a:effectLst/>
                <a:latin typeface="Harding"/>
              </a:rPr>
              <a:t> version on either the Mac OSX or Amazon Linux platforms. (</a:t>
            </a:r>
            <a:r>
              <a:rPr lang="en-GB" b="1" i="0" dirty="0">
                <a:solidFill>
                  <a:srgbClr val="222222"/>
                </a:solidFill>
                <a:effectLst/>
                <a:latin typeface="Harding"/>
              </a:rPr>
              <a:t>c</a:t>
            </a:r>
            <a:r>
              <a:rPr lang="en-GB" b="0" i="0" dirty="0">
                <a:solidFill>
                  <a:srgbClr val="222222"/>
                </a:solidFill>
                <a:effectLst/>
                <a:latin typeface="Harding"/>
              </a:rPr>
              <a:t>) Comparison of the </a:t>
            </a:r>
            <a:r>
              <a:rPr lang="en-GB" b="0" i="0" dirty="0" err="1">
                <a:solidFill>
                  <a:srgbClr val="222222"/>
                </a:solidFill>
                <a:effectLst/>
                <a:latin typeface="Harding"/>
              </a:rPr>
              <a:t>Kallisto</a:t>
            </a:r>
            <a:r>
              <a:rPr lang="en-GB" b="0" i="0" dirty="0">
                <a:solidFill>
                  <a:srgbClr val="222222"/>
                </a:solidFill>
                <a:effectLst/>
                <a:latin typeface="Harding"/>
              </a:rPr>
              <a:t> and Sleuth pipelines, applied to find differentially expressed genes (</a:t>
            </a:r>
            <a:r>
              <a:rPr lang="en-GB" b="0" i="1" dirty="0">
                <a:solidFill>
                  <a:srgbClr val="222222"/>
                </a:solidFill>
                <a:effectLst/>
                <a:latin typeface="Harding"/>
              </a:rPr>
              <a:t>q</a:t>
            </a:r>
            <a:r>
              <a:rPr lang="en-GB" b="0" i="0" dirty="0">
                <a:solidFill>
                  <a:srgbClr val="222222"/>
                </a:solidFill>
                <a:effectLst/>
                <a:latin typeface="Harding"/>
              </a:rPr>
              <a:t>-value &lt; 0.01) in an RNA-</a:t>
            </a:r>
            <a:r>
              <a:rPr lang="en-GB" b="0" i="0" dirty="0" err="1">
                <a:solidFill>
                  <a:srgbClr val="222222"/>
                </a:solidFill>
                <a:effectLst/>
                <a:latin typeface="Harding"/>
              </a:rPr>
              <a:t>seq</a:t>
            </a:r>
            <a:r>
              <a:rPr lang="en-GB" b="0" i="0" dirty="0">
                <a:solidFill>
                  <a:srgbClr val="222222"/>
                </a:solidFill>
                <a:effectLst/>
                <a:latin typeface="Harding"/>
              </a:rPr>
              <a:t> experiment, using data from human lung fibroblasts, revealed differences when carried out on either the Mac OSX or the Amazon Linux platform. Both platforms produced identical readouts when deploying the </a:t>
            </a:r>
            <a:r>
              <a:rPr lang="en-GB" b="0" i="0" dirty="0" err="1">
                <a:solidFill>
                  <a:srgbClr val="222222"/>
                </a:solidFill>
                <a:effectLst/>
                <a:latin typeface="Harding"/>
              </a:rPr>
              <a:t>dockerized</a:t>
            </a:r>
            <a:r>
              <a:rPr lang="en-GB" b="0" i="0" dirty="0">
                <a:solidFill>
                  <a:srgbClr val="222222"/>
                </a:solidFill>
                <a:effectLst/>
                <a:latin typeface="Harding"/>
              </a:rPr>
              <a:t> version of the pipeline. All analyses were carried out at least twice and checked for numerical stability.</a:t>
            </a:r>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8</a:t>
            </a:fld>
            <a:endParaRPr lang="en-DK"/>
          </a:p>
        </p:txBody>
      </p:sp>
    </p:spTree>
    <p:extLst>
      <p:ext uri="{BB962C8B-B14F-4D97-AF65-F5344CB8AC3E}">
        <p14:creationId xmlns:p14="http://schemas.microsoft.com/office/powerpoint/2010/main" val="2033786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22222"/>
                </a:solidFill>
                <a:effectLst/>
                <a:latin typeface="Harding"/>
              </a:rPr>
              <a:t>(</a:t>
            </a:r>
            <a:r>
              <a:rPr lang="en-GB" b="1" i="0" dirty="0">
                <a:solidFill>
                  <a:srgbClr val="222222"/>
                </a:solidFill>
                <a:effectLst/>
                <a:latin typeface="Harding"/>
              </a:rPr>
              <a:t>a</a:t>
            </a:r>
            <a:r>
              <a:rPr lang="en-GB" b="0" i="0" dirty="0">
                <a:solidFill>
                  <a:srgbClr val="222222"/>
                </a:solidFill>
                <a:effectLst/>
                <a:latin typeface="Harding"/>
              </a:rPr>
              <a:t>) </a:t>
            </a:r>
            <a:r>
              <a:rPr lang="en-GB" b="0" i="1" dirty="0">
                <a:solidFill>
                  <a:srgbClr val="222222"/>
                </a:solidFill>
                <a:effectLst/>
                <a:latin typeface="Harding"/>
              </a:rPr>
              <a:t>Leishmania infantum</a:t>
            </a:r>
            <a:r>
              <a:rPr lang="en-GB" b="0" i="0" dirty="0">
                <a:solidFill>
                  <a:srgbClr val="222222"/>
                </a:solidFill>
                <a:effectLst/>
                <a:latin typeface="Harding"/>
              </a:rPr>
              <a:t> clone JPCM5 genome annotation was carried out using either a native or a </a:t>
            </a:r>
            <a:r>
              <a:rPr lang="en-GB" b="0" i="0" dirty="0" err="1">
                <a:solidFill>
                  <a:srgbClr val="222222"/>
                </a:solidFill>
                <a:effectLst/>
                <a:latin typeface="Harding"/>
              </a:rPr>
              <a:t>dockerized</a:t>
            </a:r>
            <a:r>
              <a:rPr lang="en-GB" b="0" i="0" dirty="0">
                <a:solidFill>
                  <a:srgbClr val="222222"/>
                </a:solidFill>
                <a:effectLst/>
                <a:latin typeface="Harding"/>
              </a:rPr>
              <a:t> (Debian Linux) version of the Companion eukaryotic annotation pipeline. The native and </a:t>
            </a:r>
            <a:r>
              <a:rPr lang="en-GB" b="0" i="0" dirty="0" err="1">
                <a:solidFill>
                  <a:srgbClr val="222222"/>
                </a:solidFill>
                <a:effectLst/>
                <a:latin typeface="Harding"/>
              </a:rPr>
              <a:t>dockerized</a:t>
            </a:r>
            <a:r>
              <a:rPr lang="en-GB" b="0" i="0" dirty="0">
                <a:solidFill>
                  <a:srgbClr val="222222"/>
                </a:solidFill>
                <a:effectLst/>
                <a:latin typeface="Harding"/>
              </a:rPr>
              <a:t> versions were run on both Mac OSX and Amazon Linux platforms. The Venn diagram, plotted using the annotated genes, reveals small discrepancies when comparing the genomic coordinates of predicted coding genes, non-coding RNAs, and pseudogenes. (</a:t>
            </a:r>
            <a:r>
              <a:rPr lang="en-GB" b="1" i="0" dirty="0">
                <a:solidFill>
                  <a:srgbClr val="222222"/>
                </a:solidFill>
                <a:effectLst/>
                <a:latin typeface="Harding"/>
              </a:rPr>
              <a:t>b</a:t>
            </a:r>
            <a:r>
              <a:rPr lang="en-GB" b="0" i="0" dirty="0">
                <a:solidFill>
                  <a:srgbClr val="222222"/>
                </a:solidFill>
                <a:effectLst/>
                <a:latin typeface="Harding"/>
              </a:rPr>
              <a:t>) Some disparities included the annotation of the same genes at different genomic coordinates. Completely identical annotations were obtained when using the </a:t>
            </a:r>
            <a:r>
              <a:rPr lang="en-GB" b="0" i="0" dirty="0" err="1">
                <a:solidFill>
                  <a:srgbClr val="222222"/>
                </a:solidFill>
                <a:effectLst/>
                <a:latin typeface="Harding"/>
              </a:rPr>
              <a:t>dockerized</a:t>
            </a:r>
            <a:r>
              <a:rPr lang="en-GB" b="0" i="0" dirty="0">
                <a:solidFill>
                  <a:srgbClr val="222222"/>
                </a:solidFill>
                <a:effectLst/>
                <a:latin typeface="Harding"/>
              </a:rPr>
              <a:t> version on either the Mac OSX or Amazon Linux platforms. (</a:t>
            </a:r>
            <a:r>
              <a:rPr lang="en-GB" b="1" i="0" dirty="0">
                <a:solidFill>
                  <a:srgbClr val="222222"/>
                </a:solidFill>
                <a:effectLst/>
                <a:latin typeface="Harding"/>
              </a:rPr>
              <a:t>c</a:t>
            </a:r>
            <a:r>
              <a:rPr lang="en-GB" b="0" i="0" dirty="0">
                <a:solidFill>
                  <a:srgbClr val="222222"/>
                </a:solidFill>
                <a:effectLst/>
                <a:latin typeface="Harding"/>
              </a:rPr>
              <a:t>) Comparison of the </a:t>
            </a:r>
            <a:r>
              <a:rPr lang="en-GB" b="0" i="0" dirty="0" err="1">
                <a:solidFill>
                  <a:srgbClr val="222222"/>
                </a:solidFill>
                <a:effectLst/>
                <a:latin typeface="Harding"/>
              </a:rPr>
              <a:t>Kallisto</a:t>
            </a:r>
            <a:r>
              <a:rPr lang="en-GB" b="0" i="0" dirty="0">
                <a:solidFill>
                  <a:srgbClr val="222222"/>
                </a:solidFill>
                <a:effectLst/>
                <a:latin typeface="Harding"/>
              </a:rPr>
              <a:t> and Sleuth pipelines, applied to find differentially expressed genes (</a:t>
            </a:r>
            <a:r>
              <a:rPr lang="en-GB" b="0" i="1" dirty="0">
                <a:solidFill>
                  <a:srgbClr val="222222"/>
                </a:solidFill>
                <a:effectLst/>
                <a:latin typeface="Harding"/>
              </a:rPr>
              <a:t>q</a:t>
            </a:r>
            <a:r>
              <a:rPr lang="en-GB" b="0" i="0" dirty="0">
                <a:solidFill>
                  <a:srgbClr val="222222"/>
                </a:solidFill>
                <a:effectLst/>
                <a:latin typeface="Harding"/>
              </a:rPr>
              <a:t>-value &lt; 0.01) in an RNA-</a:t>
            </a:r>
            <a:r>
              <a:rPr lang="en-GB" b="0" i="0" dirty="0" err="1">
                <a:solidFill>
                  <a:srgbClr val="222222"/>
                </a:solidFill>
                <a:effectLst/>
                <a:latin typeface="Harding"/>
              </a:rPr>
              <a:t>seq</a:t>
            </a:r>
            <a:r>
              <a:rPr lang="en-GB" b="0" i="0" dirty="0">
                <a:solidFill>
                  <a:srgbClr val="222222"/>
                </a:solidFill>
                <a:effectLst/>
                <a:latin typeface="Harding"/>
              </a:rPr>
              <a:t> experiment, using data from human lung fibroblasts, revealed differences when carried out on either the Mac OSX or the Amazon Linux platform. Both platforms produced identical readouts when deploying the </a:t>
            </a:r>
            <a:r>
              <a:rPr lang="en-GB" b="0" i="0" dirty="0" err="1">
                <a:solidFill>
                  <a:srgbClr val="222222"/>
                </a:solidFill>
                <a:effectLst/>
                <a:latin typeface="Harding"/>
              </a:rPr>
              <a:t>dockerized</a:t>
            </a:r>
            <a:r>
              <a:rPr lang="en-GB" b="0" i="0" dirty="0">
                <a:solidFill>
                  <a:srgbClr val="222222"/>
                </a:solidFill>
                <a:effectLst/>
                <a:latin typeface="Harding"/>
              </a:rPr>
              <a:t> version of the pipeline. All analyses were carried out at least twice and checked for numerical stability.</a:t>
            </a:r>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9</a:t>
            </a:fld>
            <a:endParaRPr lang="en-DK"/>
          </a:p>
        </p:txBody>
      </p:sp>
    </p:spTree>
    <p:extLst>
      <p:ext uri="{BB962C8B-B14F-4D97-AF65-F5344CB8AC3E}">
        <p14:creationId xmlns:p14="http://schemas.microsoft.com/office/powerpoint/2010/main" val="1931695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22222"/>
                </a:solidFill>
                <a:effectLst/>
                <a:latin typeface="Harding"/>
              </a:rPr>
              <a:t>(</a:t>
            </a:r>
            <a:r>
              <a:rPr lang="en-GB" b="1" i="0" dirty="0">
                <a:solidFill>
                  <a:srgbClr val="222222"/>
                </a:solidFill>
                <a:effectLst/>
                <a:latin typeface="Harding"/>
              </a:rPr>
              <a:t>a</a:t>
            </a:r>
            <a:r>
              <a:rPr lang="en-GB" b="0" i="0" dirty="0">
                <a:solidFill>
                  <a:srgbClr val="222222"/>
                </a:solidFill>
                <a:effectLst/>
                <a:latin typeface="Harding"/>
              </a:rPr>
              <a:t>) </a:t>
            </a:r>
            <a:r>
              <a:rPr lang="en-GB" b="0" i="1" dirty="0">
                <a:solidFill>
                  <a:srgbClr val="222222"/>
                </a:solidFill>
                <a:effectLst/>
                <a:latin typeface="Harding"/>
              </a:rPr>
              <a:t>Leishmania infantum</a:t>
            </a:r>
            <a:r>
              <a:rPr lang="en-GB" b="0" i="0" dirty="0">
                <a:solidFill>
                  <a:srgbClr val="222222"/>
                </a:solidFill>
                <a:effectLst/>
                <a:latin typeface="Harding"/>
              </a:rPr>
              <a:t> clone JPCM5 genome annotation was carried out using either a native or a </a:t>
            </a:r>
            <a:r>
              <a:rPr lang="en-GB" b="0" i="0" dirty="0" err="1">
                <a:solidFill>
                  <a:srgbClr val="222222"/>
                </a:solidFill>
                <a:effectLst/>
                <a:latin typeface="Harding"/>
              </a:rPr>
              <a:t>dockerized</a:t>
            </a:r>
            <a:r>
              <a:rPr lang="en-GB" b="0" i="0" dirty="0">
                <a:solidFill>
                  <a:srgbClr val="222222"/>
                </a:solidFill>
                <a:effectLst/>
                <a:latin typeface="Harding"/>
              </a:rPr>
              <a:t> (Debian Linux) version of the Companion eukaryotic annotation pipeline. The native and </a:t>
            </a:r>
            <a:r>
              <a:rPr lang="en-GB" b="0" i="0" dirty="0" err="1">
                <a:solidFill>
                  <a:srgbClr val="222222"/>
                </a:solidFill>
                <a:effectLst/>
                <a:latin typeface="Harding"/>
              </a:rPr>
              <a:t>dockerized</a:t>
            </a:r>
            <a:r>
              <a:rPr lang="en-GB" b="0" i="0" dirty="0">
                <a:solidFill>
                  <a:srgbClr val="222222"/>
                </a:solidFill>
                <a:effectLst/>
                <a:latin typeface="Harding"/>
              </a:rPr>
              <a:t> versions were run on both Mac OSX and Amazon Linux platforms. The Venn diagram, plotted using the annotated genes, reveals small discrepancies when comparing the genomic coordinates of predicted coding genes, non-coding RNAs, and pseudogenes. (</a:t>
            </a:r>
            <a:r>
              <a:rPr lang="en-GB" b="1" i="0" dirty="0">
                <a:solidFill>
                  <a:srgbClr val="222222"/>
                </a:solidFill>
                <a:effectLst/>
                <a:latin typeface="Harding"/>
              </a:rPr>
              <a:t>b</a:t>
            </a:r>
            <a:r>
              <a:rPr lang="en-GB" b="0" i="0" dirty="0">
                <a:solidFill>
                  <a:srgbClr val="222222"/>
                </a:solidFill>
                <a:effectLst/>
                <a:latin typeface="Harding"/>
              </a:rPr>
              <a:t>) Some disparities included the annotation of the same genes at different genomic coordinates. Completely identical annotations were obtained when using the </a:t>
            </a:r>
            <a:r>
              <a:rPr lang="en-GB" b="0" i="0" dirty="0" err="1">
                <a:solidFill>
                  <a:srgbClr val="222222"/>
                </a:solidFill>
                <a:effectLst/>
                <a:latin typeface="Harding"/>
              </a:rPr>
              <a:t>dockerized</a:t>
            </a:r>
            <a:r>
              <a:rPr lang="en-GB" b="0" i="0" dirty="0">
                <a:solidFill>
                  <a:srgbClr val="222222"/>
                </a:solidFill>
                <a:effectLst/>
                <a:latin typeface="Harding"/>
              </a:rPr>
              <a:t> version on either the Mac OSX or Amazon Linux platforms. (</a:t>
            </a:r>
            <a:r>
              <a:rPr lang="en-GB" b="1" i="0" dirty="0">
                <a:solidFill>
                  <a:srgbClr val="222222"/>
                </a:solidFill>
                <a:effectLst/>
                <a:latin typeface="Harding"/>
              </a:rPr>
              <a:t>c</a:t>
            </a:r>
            <a:r>
              <a:rPr lang="en-GB" b="0" i="0" dirty="0">
                <a:solidFill>
                  <a:srgbClr val="222222"/>
                </a:solidFill>
                <a:effectLst/>
                <a:latin typeface="Harding"/>
              </a:rPr>
              <a:t>) Comparison of the </a:t>
            </a:r>
            <a:r>
              <a:rPr lang="en-GB" b="0" i="0" dirty="0" err="1">
                <a:solidFill>
                  <a:srgbClr val="222222"/>
                </a:solidFill>
                <a:effectLst/>
                <a:latin typeface="Harding"/>
              </a:rPr>
              <a:t>Kallisto</a:t>
            </a:r>
            <a:r>
              <a:rPr lang="en-GB" b="0" i="0" dirty="0">
                <a:solidFill>
                  <a:srgbClr val="222222"/>
                </a:solidFill>
                <a:effectLst/>
                <a:latin typeface="Harding"/>
              </a:rPr>
              <a:t> and Sleuth pipelines, applied to find differentially expressed genes (</a:t>
            </a:r>
            <a:r>
              <a:rPr lang="en-GB" b="0" i="1" dirty="0">
                <a:solidFill>
                  <a:srgbClr val="222222"/>
                </a:solidFill>
                <a:effectLst/>
                <a:latin typeface="Harding"/>
              </a:rPr>
              <a:t>q</a:t>
            </a:r>
            <a:r>
              <a:rPr lang="en-GB" b="0" i="0" dirty="0">
                <a:solidFill>
                  <a:srgbClr val="222222"/>
                </a:solidFill>
                <a:effectLst/>
                <a:latin typeface="Harding"/>
              </a:rPr>
              <a:t>-value &lt; 0.01) in an RNA-</a:t>
            </a:r>
            <a:r>
              <a:rPr lang="en-GB" b="0" i="0" dirty="0" err="1">
                <a:solidFill>
                  <a:srgbClr val="222222"/>
                </a:solidFill>
                <a:effectLst/>
                <a:latin typeface="Harding"/>
              </a:rPr>
              <a:t>seq</a:t>
            </a:r>
            <a:r>
              <a:rPr lang="en-GB" b="0" i="0" dirty="0">
                <a:solidFill>
                  <a:srgbClr val="222222"/>
                </a:solidFill>
                <a:effectLst/>
                <a:latin typeface="Harding"/>
              </a:rPr>
              <a:t> experiment, using data from human lung fibroblasts, revealed differences when carried out on either the Mac OSX or the Amazon Linux platform. Both platforms produced identical readouts when deploying the </a:t>
            </a:r>
            <a:r>
              <a:rPr lang="en-GB" b="0" i="0" dirty="0" err="1">
                <a:solidFill>
                  <a:srgbClr val="222222"/>
                </a:solidFill>
                <a:effectLst/>
                <a:latin typeface="Harding"/>
              </a:rPr>
              <a:t>dockerized</a:t>
            </a:r>
            <a:r>
              <a:rPr lang="en-GB" b="0" i="0" dirty="0">
                <a:solidFill>
                  <a:srgbClr val="222222"/>
                </a:solidFill>
                <a:effectLst/>
                <a:latin typeface="Harding"/>
              </a:rPr>
              <a:t> version of the pipeline. All analyses were carried out at least twice and checked for numerical stability.</a:t>
            </a:r>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10</a:t>
            </a:fld>
            <a:endParaRPr lang="en-DK"/>
          </a:p>
        </p:txBody>
      </p:sp>
    </p:spTree>
    <p:extLst>
      <p:ext uri="{BB962C8B-B14F-4D97-AF65-F5344CB8AC3E}">
        <p14:creationId xmlns:p14="http://schemas.microsoft.com/office/powerpoint/2010/main" val="4274571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Nextflow is …</a:t>
            </a:r>
          </a:p>
          <a:p>
            <a:endParaRPr lang="en-DK" dirty="0"/>
          </a:p>
          <a:p>
            <a:r>
              <a:rPr lang="en-DK" dirty="0"/>
              <a:t>Nextflow is based on few primitives:</a:t>
            </a:r>
          </a:p>
          <a:p>
            <a:endParaRPr lang="en-DK" dirty="0"/>
          </a:p>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11</a:t>
            </a:fld>
            <a:endParaRPr lang="en-DK"/>
          </a:p>
        </p:txBody>
      </p:sp>
    </p:spTree>
    <p:extLst>
      <p:ext uri="{BB962C8B-B14F-4D97-AF65-F5344CB8AC3E}">
        <p14:creationId xmlns:p14="http://schemas.microsoft.com/office/powerpoint/2010/main" val="1248631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12</a:t>
            </a:fld>
            <a:endParaRPr lang="en-DK"/>
          </a:p>
        </p:txBody>
      </p:sp>
    </p:spTree>
    <p:extLst>
      <p:ext uri="{BB962C8B-B14F-4D97-AF65-F5344CB8AC3E}">
        <p14:creationId xmlns:p14="http://schemas.microsoft.com/office/powerpoint/2010/main" val="2810259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 </a:t>
            </a:r>
          </a:p>
        </p:txBody>
      </p:sp>
      <p:sp>
        <p:nvSpPr>
          <p:cNvPr id="4" name="Slide Number Placeholder 3"/>
          <p:cNvSpPr>
            <a:spLocks noGrp="1"/>
          </p:cNvSpPr>
          <p:nvPr>
            <p:ph type="sldNum" sz="quarter" idx="5"/>
          </p:nvPr>
        </p:nvSpPr>
        <p:spPr/>
        <p:txBody>
          <a:bodyPr/>
          <a:lstStyle/>
          <a:p>
            <a:fld id="{10D28AFF-B84D-8F49-BA9B-C42DFE722FCF}" type="slidenum">
              <a:rPr lang="en-DK" smtClean="0"/>
              <a:t>14</a:t>
            </a:fld>
            <a:endParaRPr lang="en-DK"/>
          </a:p>
        </p:txBody>
      </p:sp>
    </p:spTree>
    <p:extLst>
      <p:ext uri="{BB962C8B-B14F-4D97-AF65-F5344CB8AC3E}">
        <p14:creationId xmlns:p14="http://schemas.microsoft.com/office/powerpoint/2010/main" val="3130348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15</a:t>
            </a:fld>
            <a:endParaRPr lang="en-DK"/>
          </a:p>
        </p:txBody>
      </p:sp>
    </p:spTree>
    <p:extLst>
      <p:ext uri="{BB962C8B-B14F-4D97-AF65-F5344CB8AC3E}">
        <p14:creationId xmlns:p14="http://schemas.microsoft.com/office/powerpoint/2010/main" val="3998030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D2D0E-5A2A-8A3F-2245-C1C7EB1D9AC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K"/>
          </a:p>
        </p:txBody>
      </p:sp>
      <p:sp>
        <p:nvSpPr>
          <p:cNvPr id="3" name="Subtitle 2">
            <a:extLst>
              <a:ext uri="{FF2B5EF4-FFF2-40B4-BE49-F238E27FC236}">
                <a16:creationId xmlns:a16="http://schemas.microsoft.com/office/drawing/2014/main" id="{5621BFF9-7EAE-F4CA-625B-C35F2368DE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K"/>
          </a:p>
        </p:txBody>
      </p:sp>
      <p:sp>
        <p:nvSpPr>
          <p:cNvPr id="4" name="Date Placeholder 3">
            <a:extLst>
              <a:ext uri="{FF2B5EF4-FFF2-40B4-BE49-F238E27FC236}">
                <a16:creationId xmlns:a16="http://schemas.microsoft.com/office/drawing/2014/main" id="{72094FD6-4338-C594-34B3-55FB57F7C4E5}"/>
              </a:ext>
            </a:extLst>
          </p:cNvPr>
          <p:cNvSpPr>
            <a:spLocks noGrp="1"/>
          </p:cNvSpPr>
          <p:nvPr>
            <p:ph type="dt" sz="half" idx="10"/>
          </p:nvPr>
        </p:nvSpPr>
        <p:spPr/>
        <p:txBody>
          <a:bodyPr/>
          <a:lstStyle/>
          <a:p>
            <a:fld id="{CA8EC4DC-6A87-0243-B3D5-6B53CFF3010E}" type="datetimeFigureOut">
              <a:rPr lang="en-DK" smtClean="0"/>
              <a:t>11/11/2024</a:t>
            </a:fld>
            <a:endParaRPr lang="en-DK"/>
          </a:p>
        </p:txBody>
      </p:sp>
      <p:sp>
        <p:nvSpPr>
          <p:cNvPr id="5" name="Footer Placeholder 4">
            <a:extLst>
              <a:ext uri="{FF2B5EF4-FFF2-40B4-BE49-F238E27FC236}">
                <a16:creationId xmlns:a16="http://schemas.microsoft.com/office/drawing/2014/main" id="{DC8660C2-48F6-4BA9-E8A1-1217CE635D83}"/>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57E8A1AB-DA2A-6395-B60B-143A01A1C240}"/>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3966493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6A3E8-622C-96B8-DD62-C3EC91BEFBF3}"/>
              </a:ext>
            </a:extLst>
          </p:cNvPr>
          <p:cNvSpPr>
            <a:spLocks noGrp="1"/>
          </p:cNvSpPr>
          <p:nvPr>
            <p:ph type="title"/>
          </p:nvPr>
        </p:nvSpPr>
        <p:spPr/>
        <p:txBody>
          <a:bodyPr/>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C95829E5-47D5-8CA4-40BD-9412ED733F7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BE2D3A04-16E4-0D39-8230-28E4824A2E3F}"/>
              </a:ext>
            </a:extLst>
          </p:cNvPr>
          <p:cNvSpPr>
            <a:spLocks noGrp="1"/>
          </p:cNvSpPr>
          <p:nvPr>
            <p:ph type="dt" sz="half" idx="10"/>
          </p:nvPr>
        </p:nvSpPr>
        <p:spPr/>
        <p:txBody>
          <a:bodyPr/>
          <a:lstStyle/>
          <a:p>
            <a:fld id="{CA8EC4DC-6A87-0243-B3D5-6B53CFF3010E}" type="datetimeFigureOut">
              <a:rPr lang="en-DK" smtClean="0"/>
              <a:t>11/11/2024</a:t>
            </a:fld>
            <a:endParaRPr lang="en-DK"/>
          </a:p>
        </p:txBody>
      </p:sp>
      <p:sp>
        <p:nvSpPr>
          <p:cNvPr id="5" name="Footer Placeholder 4">
            <a:extLst>
              <a:ext uri="{FF2B5EF4-FFF2-40B4-BE49-F238E27FC236}">
                <a16:creationId xmlns:a16="http://schemas.microsoft.com/office/drawing/2014/main" id="{3F84B193-38D4-5B16-564D-6E7EFACFB1D5}"/>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9296E05B-36F3-08CF-02C9-F12F241EF11A}"/>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3979883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D09065-4E3D-0EC3-F951-CFC73222803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A3A6A498-DE18-19BB-3110-F7BF0DE1B12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F4A1348B-C4D2-95EB-945E-339335FF019C}"/>
              </a:ext>
            </a:extLst>
          </p:cNvPr>
          <p:cNvSpPr>
            <a:spLocks noGrp="1"/>
          </p:cNvSpPr>
          <p:nvPr>
            <p:ph type="dt" sz="half" idx="10"/>
          </p:nvPr>
        </p:nvSpPr>
        <p:spPr/>
        <p:txBody>
          <a:bodyPr/>
          <a:lstStyle/>
          <a:p>
            <a:fld id="{CA8EC4DC-6A87-0243-B3D5-6B53CFF3010E}" type="datetimeFigureOut">
              <a:rPr lang="en-DK" smtClean="0"/>
              <a:t>11/11/2024</a:t>
            </a:fld>
            <a:endParaRPr lang="en-DK"/>
          </a:p>
        </p:txBody>
      </p:sp>
      <p:sp>
        <p:nvSpPr>
          <p:cNvPr id="5" name="Footer Placeholder 4">
            <a:extLst>
              <a:ext uri="{FF2B5EF4-FFF2-40B4-BE49-F238E27FC236}">
                <a16:creationId xmlns:a16="http://schemas.microsoft.com/office/drawing/2014/main" id="{28E8BC54-E3F7-773C-A877-52E548E5422F}"/>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3289CA5B-0554-7E89-63DA-7CC26B7AEC7B}"/>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40521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82EEC-FE72-A71E-6068-7967B5FDD3CB}"/>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8E90066D-32D7-07E2-57E3-8E235529022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6282E83E-F843-288C-6A93-A97B81B52A83}"/>
              </a:ext>
            </a:extLst>
          </p:cNvPr>
          <p:cNvSpPr>
            <a:spLocks noGrp="1"/>
          </p:cNvSpPr>
          <p:nvPr>
            <p:ph type="dt" sz="half" idx="10"/>
          </p:nvPr>
        </p:nvSpPr>
        <p:spPr/>
        <p:txBody>
          <a:bodyPr/>
          <a:lstStyle/>
          <a:p>
            <a:fld id="{CA8EC4DC-6A87-0243-B3D5-6B53CFF3010E}" type="datetimeFigureOut">
              <a:rPr lang="en-DK" smtClean="0"/>
              <a:t>11/11/2024</a:t>
            </a:fld>
            <a:endParaRPr lang="en-DK"/>
          </a:p>
        </p:txBody>
      </p:sp>
      <p:sp>
        <p:nvSpPr>
          <p:cNvPr id="5" name="Footer Placeholder 4">
            <a:extLst>
              <a:ext uri="{FF2B5EF4-FFF2-40B4-BE49-F238E27FC236}">
                <a16:creationId xmlns:a16="http://schemas.microsoft.com/office/drawing/2014/main" id="{C7990944-D87C-22A3-0D49-BBAE92959606}"/>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07F47840-BC3E-640D-CC7F-10050AE198D8}"/>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1156711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B82B1-2932-D85E-7466-53A06171A0B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K"/>
          </a:p>
        </p:txBody>
      </p:sp>
      <p:sp>
        <p:nvSpPr>
          <p:cNvPr id="3" name="Text Placeholder 2">
            <a:extLst>
              <a:ext uri="{FF2B5EF4-FFF2-40B4-BE49-F238E27FC236}">
                <a16:creationId xmlns:a16="http://schemas.microsoft.com/office/drawing/2014/main" id="{90E8F7CB-0679-0AA4-AA9C-3B83BF27A6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69E7216-C951-A085-CF69-EB4C485B1239}"/>
              </a:ext>
            </a:extLst>
          </p:cNvPr>
          <p:cNvSpPr>
            <a:spLocks noGrp="1"/>
          </p:cNvSpPr>
          <p:nvPr>
            <p:ph type="dt" sz="half" idx="10"/>
          </p:nvPr>
        </p:nvSpPr>
        <p:spPr/>
        <p:txBody>
          <a:bodyPr/>
          <a:lstStyle/>
          <a:p>
            <a:fld id="{CA8EC4DC-6A87-0243-B3D5-6B53CFF3010E}" type="datetimeFigureOut">
              <a:rPr lang="en-DK" smtClean="0"/>
              <a:t>11/11/2024</a:t>
            </a:fld>
            <a:endParaRPr lang="en-DK"/>
          </a:p>
        </p:txBody>
      </p:sp>
      <p:sp>
        <p:nvSpPr>
          <p:cNvPr id="5" name="Footer Placeholder 4">
            <a:extLst>
              <a:ext uri="{FF2B5EF4-FFF2-40B4-BE49-F238E27FC236}">
                <a16:creationId xmlns:a16="http://schemas.microsoft.com/office/drawing/2014/main" id="{A0F490CA-25D6-24C9-6031-7BC4FAC7E5A3}"/>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31F0D73A-A670-4841-7BE1-DE4827915261}"/>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1331270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0CD3B-DBB9-803E-C8DC-F753344C59B2}"/>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53C519D1-0E83-F2B1-548C-F384200B480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Content Placeholder 3">
            <a:extLst>
              <a:ext uri="{FF2B5EF4-FFF2-40B4-BE49-F238E27FC236}">
                <a16:creationId xmlns:a16="http://schemas.microsoft.com/office/drawing/2014/main" id="{D9A9D7A9-8240-DA7D-9C92-D8B0E477E4D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Date Placeholder 4">
            <a:extLst>
              <a:ext uri="{FF2B5EF4-FFF2-40B4-BE49-F238E27FC236}">
                <a16:creationId xmlns:a16="http://schemas.microsoft.com/office/drawing/2014/main" id="{61437F38-478C-9D6C-0E38-38710A5BF177}"/>
              </a:ext>
            </a:extLst>
          </p:cNvPr>
          <p:cNvSpPr>
            <a:spLocks noGrp="1"/>
          </p:cNvSpPr>
          <p:nvPr>
            <p:ph type="dt" sz="half" idx="10"/>
          </p:nvPr>
        </p:nvSpPr>
        <p:spPr/>
        <p:txBody>
          <a:bodyPr/>
          <a:lstStyle/>
          <a:p>
            <a:fld id="{CA8EC4DC-6A87-0243-B3D5-6B53CFF3010E}" type="datetimeFigureOut">
              <a:rPr lang="en-DK" smtClean="0"/>
              <a:t>11/11/2024</a:t>
            </a:fld>
            <a:endParaRPr lang="en-DK"/>
          </a:p>
        </p:txBody>
      </p:sp>
      <p:sp>
        <p:nvSpPr>
          <p:cNvPr id="6" name="Footer Placeholder 5">
            <a:extLst>
              <a:ext uri="{FF2B5EF4-FFF2-40B4-BE49-F238E27FC236}">
                <a16:creationId xmlns:a16="http://schemas.microsoft.com/office/drawing/2014/main" id="{8182441B-9E2B-C5DF-BA98-F396E7982687}"/>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103A95BF-7C1B-2B33-88A2-74C76FCC372E}"/>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616550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2DA92-7476-1581-7765-79A7C851103D}"/>
              </a:ext>
            </a:extLst>
          </p:cNvPr>
          <p:cNvSpPr>
            <a:spLocks noGrp="1"/>
          </p:cNvSpPr>
          <p:nvPr>
            <p:ph type="title"/>
          </p:nvPr>
        </p:nvSpPr>
        <p:spPr>
          <a:xfrm>
            <a:off x="839788" y="365125"/>
            <a:ext cx="10515600" cy="1325563"/>
          </a:xfrm>
        </p:spPr>
        <p:txBody>
          <a:bodyPr/>
          <a:lstStyle/>
          <a:p>
            <a:r>
              <a:rPr lang="en-GB"/>
              <a:t>Click to edit Master title style</a:t>
            </a:r>
            <a:endParaRPr lang="en-DK"/>
          </a:p>
        </p:txBody>
      </p:sp>
      <p:sp>
        <p:nvSpPr>
          <p:cNvPr id="3" name="Text Placeholder 2">
            <a:extLst>
              <a:ext uri="{FF2B5EF4-FFF2-40B4-BE49-F238E27FC236}">
                <a16:creationId xmlns:a16="http://schemas.microsoft.com/office/drawing/2014/main" id="{CD26FC53-61A0-539D-EE87-7CEB1A8971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1065C05-1543-2FF4-4EED-F83BAB6B6CF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Text Placeholder 4">
            <a:extLst>
              <a:ext uri="{FF2B5EF4-FFF2-40B4-BE49-F238E27FC236}">
                <a16:creationId xmlns:a16="http://schemas.microsoft.com/office/drawing/2014/main" id="{D2F84797-9939-C778-5A6A-C579912F31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B8E85DC-8B51-D85F-6D18-C418028863D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7" name="Date Placeholder 6">
            <a:extLst>
              <a:ext uri="{FF2B5EF4-FFF2-40B4-BE49-F238E27FC236}">
                <a16:creationId xmlns:a16="http://schemas.microsoft.com/office/drawing/2014/main" id="{E9311227-4B67-F718-F5DB-728ABA9D2ACF}"/>
              </a:ext>
            </a:extLst>
          </p:cNvPr>
          <p:cNvSpPr>
            <a:spLocks noGrp="1"/>
          </p:cNvSpPr>
          <p:nvPr>
            <p:ph type="dt" sz="half" idx="10"/>
          </p:nvPr>
        </p:nvSpPr>
        <p:spPr/>
        <p:txBody>
          <a:bodyPr/>
          <a:lstStyle/>
          <a:p>
            <a:fld id="{CA8EC4DC-6A87-0243-B3D5-6B53CFF3010E}" type="datetimeFigureOut">
              <a:rPr lang="en-DK" smtClean="0"/>
              <a:t>11/11/2024</a:t>
            </a:fld>
            <a:endParaRPr lang="en-DK"/>
          </a:p>
        </p:txBody>
      </p:sp>
      <p:sp>
        <p:nvSpPr>
          <p:cNvPr id="8" name="Footer Placeholder 7">
            <a:extLst>
              <a:ext uri="{FF2B5EF4-FFF2-40B4-BE49-F238E27FC236}">
                <a16:creationId xmlns:a16="http://schemas.microsoft.com/office/drawing/2014/main" id="{51DE3A12-236B-8054-FAE8-E86929D9376C}"/>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DA8B5EAF-1A78-3E31-9467-0A45F611F392}"/>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24132678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90B20-9330-7E17-1A8A-8F1B1F81145B}"/>
              </a:ext>
            </a:extLst>
          </p:cNvPr>
          <p:cNvSpPr>
            <a:spLocks noGrp="1"/>
          </p:cNvSpPr>
          <p:nvPr>
            <p:ph type="title"/>
          </p:nvPr>
        </p:nvSpPr>
        <p:spPr/>
        <p:txBody>
          <a:bodyPr/>
          <a:lstStyle/>
          <a:p>
            <a:r>
              <a:rPr lang="en-GB"/>
              <a:t>Click to edit Master title style</a:t>
            </a:r>
            <a:endParaRPr lang="en-DK"/>
          </a:p>
        </p:txBody>
      </p:sp>
      <p:sp>
        <p:nvSpPr>
          <p:cNvPr id="3" name="Date Placeholder 2">
            <a:extLst>
              <a:ext uri="{FF2B5EF4-FFF2-40B4-BE49-F238E27FC236}">
                <a16:creationId xmlns:a16="http://schemas.microsoft.com/office/drawing/2014/main" id="{D67AE6B2-344F-A615-9C1D-6659BA07E3E9}"/>
              </a:ext>
            </a:extLst>
          </p:cNvPr>
          <p:cNvSpPr>
            <a:spLocks noGrp="1"/>
          </p:cNvSpPr>
          <p:nvPr>
            <p:ph type="dt" sz="half" idx="10"/>
          </p:nvPr>
        </p:nvSpPr>
        <p:spPr/>
        <p:txBody>
          <a:bodyPr/>
          <a:lstStyle/>
          <a:p>
            <a:fld id="{CA8EC4DC-6A87-0243-B3D5-6B53CFF3010E}" type="datetimeFigureOut">
              <a:rPr lang="en-DK" smtClean="0"/>
              <a:t>11/11/2024</a:t>
            </a:fld>
            <a:endParaRPr lang="en-DK"/>
          </a:p>
        </p:txBody>
      </p:sp>
      <p:sp>
        <p:nvSpPr>
          <p:cNvPr id="4" name="Footer Placeholder 3">
            <a:extLst>
              <a:ext uri="{FF2B5EF4-FFF2-40B4-BE49-F238E27FC236}">
                <a16:creationId xmlns:a16="http://schemas.microsoft.com/office/drawing/2014/main" id="{4F02D77E-E048-454F-5A96-1903919B5F98}"/>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5AE18D90-0E3A-BA1E-6BCE-1972AC670F91}"/>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452910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902DED-5F97-044D-B3A7-35E5423688FD}"/>
              </a:ext>
            </a:extLst>
          </p:cNvPr>
          <p:cNvSpPr>
            <a:spLocks noGrp="1"/>
          </p:cNvSpPr>
          <p:nvPr>
            <p:ph type="dt" sz="half" idx="10"/>
          </p:nvPr>
        </p:nvSpPr>
        <p:spPr/>
        <p:txBody>
          <a:bodyPr/>
          <a:lstStyle/>
          <a:p>
            <a:fld id="{CA8EC4DC-6A87-0243-B3D5-6B53CFF3010E}" type="datetimeFigureOut">
              <a:rPr lang="en-DK" smtClean="0"/>
              <a:t>11/11/2024</a:t>
            </a:fld>
            <a:endParaRPr lang="en-DK"/>
          </a:p>
        </p:txBody>
      </p:sp>
      <p:sp>
        <p:nvSpPr>
          <p:cNvPr id="3" name="Footer Placeholder 2">
            <a:extLst>
              <a:ext uri="{FF2B5EF4-FFF2-40B4-BE49-F238E27FC236}">
                <a16:creationId xmlns:a16="http://schemas.microsoft.com/office/drawing/2014/main" id="{BFBC7B65-E44F-A1F6-A627-9A7AC49E7567}"/>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9687EEF6-C14D-1DB3-A344-02C0F99888F1}"/>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1240579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0E58E-2C28-5725-CD9A-2429B3D97E7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Content Placeholder 2">
            <a:extLst>
              <a:ext uri="{FF2B5EF4-FFF2-40B4-BE49-F238E27FC236}">
                <a16:creationId xmlns:a16="http://schemas.microsoft.com/office/drawing/2014/main" id="{05E1E9DA-4DC7-0485-5840-E0105277FA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ext Placeholder 3">
            <a:extLst>
              <a:ext uri="{FF2B5EF4-FFF2-40B4-BE49-F238E27FC236}">
                <a16:creationId xmlns:a16="http://schemas.microsoft.com/office/drawing/2014/main" id="{272645AD-1E86-F095-C370-340D1A0483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CFE2C2D-F1D3-00E1-D9C5-636D1B5912A6}"/>
              </a:ext>
            </a:extLst>
          </p:cNvPr>
          <p:cNvSpPr>
            <a:spLocks noGrp="1"/>
          </p:cNvSpPr>
          <p:nvPr>
            <p:ph type="dt" sz="half" idx="10"/>
          </p:nvPr>
        </p:nvSpPr>
        <p:spPr/>
        <p:txBody>
          <a:bodyPr/>
          <a:lstStyle/>
          <a:p>
            <a:fld id="{CA8EC4DC-6A87-0243-B3D5-6B53CFF3010E}" type="datetimeFigureOut">
              <a:rPr lang="en-DK" smtClean="0"/>
              <a:t>11/11/2024</a:t>
            </a:fld>
            <a:endParaRPr lang="en-DK"/>
          </a:p>
        </p:txBody>
      </p:sp>
      <p:sp>
        <p:nvSpPr>
          <p:cNvPr id="6" name="Footer Placeholder 5">
            <a:extLst>
              <a:ext uri="{FF2B5EF4-FFF2-40B4-BE49-F238E27FC236}">
                <a16:creationId xmlns:a16="http://schemas.microsoft.com/office/drawing/2014/main" id="{AAA8128F-660A-78B6-67AF-6EBF394D9F70}"/>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F8F63ACE-214F-2927-19F9-6E33CAAA21D3}"/>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2931230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E9D9C-A684-A966-B576-54AC3A91589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Picture Placeholder 2">
            <a:extLst>
              <a:ext uri="{FF2B5EF4-FFF2-40B4-BE49-F238E27FC236}">
                <a16:creationId xmlns:a16="http://schemas.microsoft.com/office/drawing/2014/main" id="{B047545A-3C21-FE05-0CAE-D8BDD94A4F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8B181327-5393-D7CE-DB4C-2786078B9F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421D269-6B47-9756-6762-A48FAFF7B4E5}"/>
              </a:ext>
            </a:extLst>
          </p:cNvPr>
          <p:cNvSpPr>
            <a:spLocks noGrp="1"/>
          </p:cNvSpPr>
          <p:nvPr>
            <p:ph type="dt" sz="half" idx="10"/>
          </p:nvPr>
        </p:nvSpPr>
        <p:spPr/>
        <p:txBody>
          <a:bodyPr/>
          <a:lstStyle/>
          <a:p>
            <a:fld id="{CA8EC4DC-6A87-0243-B3D5-6B53CFF3010E}" type="datetimeFigureOut">
              <a:rPr lang="en-DK" smtClean="0"/>
              <a:t>11/11/2024</a:t>
            </a:fld>
            <a:endParaRPr lang="en-DK"/>
          </a:p>
        </p:txBody>
      </p:sp>
      <p:sp>
        <p:nvSpPr>
          <p:cNvPr id="6" name="Footer Placeholder 5">
            <a:extLst>
              <a:ext uri="{FF2B5EF4-FFF2-40B4-BE49-F238E27FC236}">
                <a16:creationId xmlns:a16="http://schemas.microsoft.com/office/drawing/2014/main" id="{8F4BAE54-191C-4231-8700-2D1950204A56}"/>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72D7FDD5-D0BA-C5DC-A175-5BF81EEB83FB}"/>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3390069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9D6317-DA96-7C34-E913-5B8C007FDD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K"/>
          </a:p>
        </p:txBody>
      </p:sp>
      <p:sp>
        <p:nvSpPr>
          <p:cNvPr id="3" name="Text Placeholder 2">
            <a:extLst>
              <a:ext uri="{FF2B5EF4-FFF2-40B4-BE49-F238E27FC236}">
                <a16:creationId xmlns:a16="http://schemas.microsoft.com/office/drawing/2014/main" id="{4A330B6A-2D94-76D0-8DFC-648D5EC77B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566F573E-F157-40C3-B9F0-B8CF32C61E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8EC4DC-6A87-0243-B3D5-6B53CFF3010E}" type="datetimeFigureOut">
              <a:rPr lang="en-DK" smtClean="0"/>
              <a:t>11/11/2024</a:t>
            </a:fld>
            <a:endParaRPr lang="en-DK"/>
          </a:p>
        </p:txBody>
      </p:sp>
      <p:sp>
        <p:nvSpPr>
          <p:cNvPr id="5" name="Footer Placeholder 4">
            <a:extLst>
              <a:ext uri="{FF2B5EF4-FFF2-40B4-BE49-F238E27FC236}">
                <a16:creationId xmlns:a16="http://schemas.microsoft.com/office/drawing/2014/main" id="{4D8A3F64-075C-4BAC-54C8-B50D8C1C0A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K"/>
          </a:p>
        </p:txBody>
      </p:sp>
      <p:sp>
        <p:nvSpPr>
          <p:cNvPr id="6" name="Slide Number Placeholder 5">
            <a:extLst>
              <a:ext uri="{FF2B5EF4-FFF2-40B4-BE49-F238E27FC236}">
                <a16:creationId xmlns:a16="http://schemas.microsoft.com/office/drawing/2014/main" id="{8F2DB903-7FC6-5F72-C8A3-198A761191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202BE1-17F3-294D-A973-D29986D31D7C}" type="slidenum">
              <a:rPr lang="en-DK" smtClean="0"/>
              <a:t>‹#›</a:t>
            </a:fld>
            <a:endParaRPr lang="en-DK"/>
          </a:p>
        </p:txBody>
      </p:sp>
    </p:spTree>
    <p:extLst>
      <p:ext uri="{BB962C8B-B14F-4D97-AF65-F5344CB8AC3E}">
        <p14:creationId xmlns:p14="http://schemas.microsoft.com/office/powerpoint/2010/main" val="1582404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26"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 name="Group 42">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0" name="Freeform: Shape 29">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4" name="Freeform: Shape 30">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5" name="Freeform: Shape 31">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Freeform: Shape 32">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7" name="Freeform: Shape 33">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8" name="Freeform: Shape 34">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9" name="Freeform: Shape 35">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E86E0DC7-8170-654F-39FA-466A73724362}"/>
              </a:ext>
            </a:extLst>
          </p:cNvPr>
          <p:cNvSpPr>
            <a:spLocks noGrp="1"/>
          </p:cNvSpPr>
          <p:nvPr>
            <p:ph type="ctrTitle"/>
          </p:nvPr>
        </p:nvSpPr>
        <p:spPr>
          <a:xfrm>
            <a:off x="789708" y="666351"/>
            <a:ext cx="10558405" cy="3044335"/>
          </a:xfrm>
        </p:spPr>
        <p:txBody>
          <a:bodyPr anchor="b">
            <a:normAutofit/>
          </a:bodyPr>
          <a:lstStyle/>
          <a:p>
            <a:r>
              <a:rPr lang="en-DK" sz="4800" b="1">
                <a:solidFill>
                  <a:schemeClr val="bg1"/>
                </a:solidFill>
              </a:rPr>
              <a:t>Nextflow fundamentals training</a:t>
            </a:r>
          </a:p>
        </p:txBody>
      </p:sp>
      <p:sp>
        <p:nvSpPr>
          <p:cNvPr id="3" name="Subtitle 2">
            <a:extLst>
              <a:ext uri="{FF2B5EF4-FFF2-40B4-BE49-F238E27FC236}">
                <a16:creationId xmlns:a16="http://schemas.microsoft.com/office/drawing/2014/main" id="{F1D451F5-3784-2F4E-D287-511F3B5927A8}"/>
              </a:ext>
            </a:extLst>
          </p:cNvPr>
          <p:cNvSpPr>
            <a:spLocks noGrp="1"/>
          </p:cNvSpPr>
          <p:nvPr>
            <p:ph type="subTitle" idx="1"/>
          </p:nvPr>
        </p:nvSpPr>
        <p:spPr>
          <a:xfrm>
            <a:off x="789708" y="3866064"/>
            <a:ext cx="10558405" cy="2234485"/>
          </a:xfrm>
        </p:spPr>
        <p:txBody>
          <a:bodyPr anchor="t">
            <a:normAutofit/>
          </a:bodyPr>
          <a:lstStyle/>
          <a:p>
            <a:r>
              <a:rPr lang="en-US">
                <a:solidFill>
                  <a:schemeClr val="bg1"/>
                </a:solidFill>
              </a:rPr>
              <a:t>Albert Palleja Caro</a:t>
            </a:r>
          </a:p>
          <a:p>
            <a:r>
              <a:rPr lang="en-US">
                <a:solidFill>
                  <a:schemeClr val="bg1"/>
                </a:solidFill>
              </a:rPr>
              <a:t>on behalf of </a:t>
            </a:r>
          </a:p>
          <a:p>
            <a:r>
              <a:rPr lang="en-US">
                <a:solidFill>
                  <a:schemeClr val="bg1"/>
                </a:solidFill>
              </a:rPr>
              <a:t>Data Science Platform</a:t>
            </a:r>
            <a:endParaRPr lang="en-DK">
              <a:solidFill>
                <a:schemeClr val="bg1"/>
              </a:solidFill>
            </a:endParaRPr>
          </a:p>
          <a:p>
            <a:r>
              <a:rPr lang="en-DK">
                <a:solidFill>
                  <a:schemeClr val="bg1"/>
                </a:solidFill>
              </a:rPr>
              <a:t>27th November 2024 </a:t>
            </a:r>
          </a:p>
        </p:txBody>
      </p:sp>
    </p:spTree>
    <p:extLst>
      <p:ext uri="{BB962C8B-B14F-4D97-AF65-F5344CB8AC3E}">
        <p14:creationId xmlns:p14="http://schemas.microsoft.com/office/powerpoint/2010/main" val="587526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662C92-DD17-7BE6-8325-1CB6341A0FD3}"/>
              </a:ext>
            </a:extLst>
          </p:cNvPr>
          <p:cNvSpPr>
            <a:spLocks noGrp="1"/>
          </p:cNvSpPr>
          <p:nvPr>
            <p:ph type="title"/>
          </p:nvPr>
        </p:nvSpPr>
        <p:spPr>
          <a:xfrm>
            <a:off x="841248" y="251312"/>
            <a:ext cx="10506456" cy="1010264"/>
          </a:xfrm>
        </p:spPr>
        <p:txBody>
          <a:bodyPr anchor="ctr">
            <a:normAutofit/>
          </a:bodyPr>
          <a:lstStyle/>
          <a:p>
            <a:r>
              <a:rPr lang="en-DK" dirty="0"/>
              <a:t>Why do we need a Community effort?</a:t>
            </a:r>
          </a:p>
        </p:txBody>
      </p:sp>
      <p:sp>
        <p:nvSpPr>
          <p:cNvPr id="18" name="Rectangle 17">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27628323-5458-3465-A634-2F0E99B99AA0}"/>
              </a:ext>
            </a:extLst>
          </p:cNvPr>
          <p:cNvSpPr txBox="1"/>
          <p:nvPr/>
        </p:nvSpPr>
        <p:spPr>
          <a:xfrm>
            <a:off x="5667723" y="3001476"/>
            <a:ext cx="6403502" cy="1477328"/>
          </a:xfrm>
          <a:prstGeom prst="rect">
            <a:avLst/>
          </a:prstGeom>
          <a:noFill/>
        </p:spPr>
        <p:txBody>
          <a:bodyPr wrap="square" rtlCol="0">
            <a:spAutoFit/>
          </a:bodyPr>
          <a:lstStyle/>
          <a:p>
            <a:pPr marL="742950" lvl="1" indent="-285750">
              <a:buFont typeface="Arial" panose="020B0604020202020204" pitchFamily="34" charset="0"/>
              <a:buChar char="•"/>
            </a:pPr>
            <a:endParaRPr lang="en-GB" dirty="0"/>
          </a:p>
          <a:p>
            <a:pPr marL="742950" lvl="1" indent="-285750">
              <a:buFont typeface="Arial" panose="020B0604020202020204" pitchFamily="34" charset="0"/>
              <a:buChar char="•"/>
            </a:pPr>
            <a:r>
              <a:rPr lang="en-GB" dirty="0"/>
              <a:t>"First we tried to rerun the analysis with the code and the data provided by the authors. Second we reimplemented the whole method in a python package.."</a:t>
            </a:r>
          </a:p>
          <a:p>
            <a:endParaRPr lang="en-DK" dirty="0"/>
          </a:p>
        </p:txBody>
      </p:sp>
      <p:pic>
        <p:nvPicPr>
          <p:cNvPr id="5" name="Picture 4" descr="A cartoon of a cat and a boat&#10;&#10;Description automatically generated">
            <a:extLst>
              <a:ext uri="{FF2B5EF4-FFF2-40B4-BE49-F238E27FC236}">
                <a16:creationId xmlns:a16="http://schemas.microsoft.com/office/drawing/2014/main" id="{5FF21301-5CD2-9626-8989-5B52BBB142E0}"/>
              </a:ext>
            </a:extLst>
          </p:cNvPr>
          <p:cNvPicPr>
            <a:picLocks noChangeAspect="1"/>
          </p:cNvPicPr>
          <p:nvPr/>
        </p:nvPicPr>
        <p:blipFill>
          <a:blip r:embed="rId3"/>
          <a:stretch>
            <a:fillRect/>
          </a:stretch>
        </p:blipFill>
        <p:spPr>
          <a:xfrm>
            <a:off x="544057" y="1602324"/>
            <a:ext cx="5123666" cy="5052504"/>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EFAED99B-E53B-602A-75BE-5211BA7C5D6B}"/>
              </a:ext>
            </a:extLst>
          </p:cNvPr>
          <p:cNvPicPr>
            <a:picLocks noChangeAspect="1"/>
          </p:cNvPicPr>
          <p:nvPr/>
        </p:nvPicPr>
        <p:blipFill>
          <a:blip r:embed="rId4"/>
          <a:stretch>
            <a:fillRect/>
          </a:stretch>
        </p:blipFill>
        <p:spPr>
          <a:xfrm>
            <a:off x="6224037" y="1663769"/>
            <a:ext cx="5423906" cy="1294244"/>
          </a:xfrm>
          <a:prstGeom prst="rect">
            <a:avLst/>
          </a:prstGeom>
        </p:spPr>
      </p:pic>
      <p:sp>
        <p:nvSpPr>
          <p:cNvPr id="9" name="TextBox 8">
            <a:extLst>
              <a:ext uri="{FF2B5EF4-FFF2-40B4-BE49-F238E27FC236}">
                <a16:creationId xmlns:a16="http://schemas.microsoft.com/office/drawing/2014/main" id="{4E9A794A-46AC-38C7-EA70-4664D6133E50}"/>
              </a:ext>
            </a:extLst>
          </p:cNvPr>
          <p:cNvSpPr txBox="1"/>
          <p:nvPr/>
        </p:nvSpPr>
        <p:spPr>
          <a:xfrm>
            <a:off x="6363521" y="5003440"/>
            <a:ext cx="5423906" cy="1200329"/>
          </a:xfrm>
          <a:prstGeom prst="rect">
            <a:avLst/>
          </a:prstGeom>
          <a:noFill/>
        </p:spPr>
        <p:txBody>
          <a:bodyPr wrap="square" rtlCol="0">
            <a:spAutoFit/>
          </a:bodyPr>
          <a:lstStyle/>
          <a:p>
            <a:r>
              <a:rPr lang="en-DK" dirty="0"/>
              <a:t>If you could use a tool to download, organize and orchestrate all these software / params / versions, etc… and achieverepeatable and reproducible results wouldn’t you use it?</a:t>
            </a:r>
          </a:p>
        </p:txBody>
      </p:sp>
    </p:spTree>
    <p:extLst>
      <p:ext uri="{BB962C8B-B14F-4D97-AF65-F5344CB8AC3E}">
        <p14:creationId xmlns:p14="http://schemas.microsoft.com/office/powerpoint/2010/main" val="23893645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038DBC-68C7-6D6C-017F-7785DD487733}"/>
              </a:ext>
            </a:extLst>
          </p:cNvPr>
          <p:cNvSpPr>
            <a:spLocks noGrp="1"/>
          </p:cNvSpPr>
          <p:nvPr>
            <p:ph type="title"/>
          </p:nvPr>
        </p:nvSpPr>
        <p:spPr>
          <a:xfrm>
            <a:off x="841248" y="256032"/>
            <a:ext cx="10506456" cy="1014984"/>
          </a:xfrm>
        </p:spPr>
        <p:txBody>
          <a:bodyPr anchor="b">
            <a:normAutofit/>
          </a:bodyPr>
          <a:lstStyle/>
          <a:p>
            <a:r>
              <a:rPr lang="en-DK" dirty="0"/>
              <a:t>Nextflow – Basic concepts</a:t>
            </a:r>
          </a:p>
        </p:txBody>
      </p:sp>
      <p:sp>
        <p:nvSpPr>
          <p:cNvPr id="15" name="Rectangle 1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Box 3">
            <a:extLst>
              <a:ext uri="{FF2B5EF4-FFF2-40B4-BE49-F238E27FC236}">
                <a16:creationId xmlns:a16="http://schemas.microsoft.com/office/drawing/2014/main" id="{706B41AE-F6C9-2E48-923B-A6F8BBC0F300}"/>
              </a:ext>
            </a:extLst>
          </p:cNvPr>
          <p:cNvSpPr txBox="1"/>
          <p:nvPr/>
        </p:nvSpPr>
        <p:spPr>
          <a:xfrm>
            <a:off x="2944898" y="1749116"/>
            <a:ext cx="5848228" cy="919291"/>
          </a:xfrm>
          <a:prstGeom prst="rect">
            <a:avLst/>
          </a:prstGeom>
          <a:noFill/>
        </p:spPr>
        <p:txBody>
          <a:bodyPr wrap="square" rtlCol="0">
            <a:spAutoFit/>
          </a:bodyPr>
          <a:lstStyle/>
          <a:p>
            <a:pPr marL="231458" indent="-231458" defTabSz="740664">
              <a:spcAft>
                <a:spcPts val="600"/>
              </a:spcAft>
              <a:buFont typeface="Arial" panose="020B0604020202020204" pitchFamily="34" charset="0"/>
              <a:buChar char="•"/>
            </a:pPr>
            <a:r>
              <a:rPr lang="en-GB" sz="1458" kern="1200" dirty="0" err="1">
                <a:solidFill>
                  <a:schemeClr val="tx1"/>
                </a:solidFill>
                <a:latin typeface="Inter"/>
                <a:ea typeface="+mn-ea"/>
                <a:cs typeface="+mn-cs"/>
              </a:rPr>
              <a:t>Nextflow</a:t>
            </a:r>
            <a:r>
              <a:rPr lang="en-GB" sz="1458" kern="1200" dirty="0">
                <a:solidFill>
                  <a:schemeClr val="tx1"/>
                </a:solidFill>
                <a:latin typeface="Inter"/>
                <a:ea typeface="+mn-ea"/>
                <a:cs typeface="+mn-cs"/>
              </a:rPr>
              <a:t> is a </a:t>
            </a:r>
            <a:r>
              <a:rPr lang="en-GB" sz="1458" b="1" kern="1200" dirty="0">
                <a:solidFill>
                  <a:schemeClr val="tx1"/>
                </a:solidFill>
                <a:latin typeface="Inter"/>
                <a:ea typeface="+mn-ea"/>
                <a:cs typeface="+mn-cs"/>
              </a:rPr>
              <a:t>software</a:t>
            </a:r>
            <a:r>
              <a:rPr lang="en-GB" sz="1458" kern="1200" dirty="0">
                <a:solidFill>
                  <a:schemeClr val="tx1"/>
                </a:solidFill>
                <a:latin typeface="Inter"/>
                <a:ea typeface="+mn-ea"/>
                <a:cs typeface="+mn-cs"/>
              </a:rPr>
              <a:t> - Workflow orchestrator engine </a:t>
            </a:r>
          </a:p>
          <a:p>
            <a:pPr marL="231458" indent="-231458" defTabSz="740664">
              <a:spcAft>
                <a:spcPts val="600"/>
              </a:spcAft>
              <a:buFont typeface="Arial" panose="020B0604020202020204" pitchFamily="34" charset="0"/>
              <a:buChar char="•"/>
            </a:pPr>
            <a:r>
              <a:rPr lang="en-GB" sz="1458" kern="1200" dirty="0" err="1">
                <a:solidFill>
                  <a:schemeClr val="tx1"/>
                </a:solidFill>
                <a:latin typeface="Inter"/>
                <a:ea typeface="+mn-ea"/>
                <a:cs typeface="+mn-cs"/>
              </a:rPr>
              <a:t>Nextflow</a:t>
            </a:r>
            <a:r>
              <a:rPr lang="en-GB" sz="1458" kern="1200" dirty="0">
                <a:solidFill>
                  <a:schemeClr val="tx1"/>
                </a:solidFill>
                <a:latin typeface="Inter"/>
                <a:ea typeface="+mn-ea"/>
                <a:cs typeface="+mn-cs"/>
              </a:rPr>
              <a:t> is a Domain-specific </a:t>
            </a:r>
            <a:r>
              <a:rPr lang="en-GB" sz="1458" b="1" kern="1200" dirty="0">
                <a:solidFill>
                  <a:schemeClr val="tx1"/>
                </a:solidFill>
                <a:latin typeface="Inter"/>
                <a:ea typeface="+mn-ea"/>
                <a:cs typeface="+mn-cs"/>
              </a:rPr>
              <a:t>language</a:t>
            </a:r>
            <a:r>
              <a:rPr lang="en-GB" sz="1458" kern="1200" dirty="0">
                <a:solidFill>
                  <a:schemeClr val="tx1"/>
                </a:solidFill>
                <a:latin typeface="Inter"/>
                <a:ea typeface="+mn-ea"/>
                <a:cs typeface="+mn-cs"/>
              </a:rPr>
              <a:t> (DSL) built on top of Groovy</a:t>
            </a:r>
          </a:p>
          <a:p>
            <a:pPr marL="231458" indent="-231458" defTabSz="740664">
              <a:spcAft>
                <a:spcPts val="600"/>
              </a:spcAft>
              <a:buFont typeface="Arial" panose="020B0604020202020204" pitchFamily="34" charset="0"/>
              <a:buChar char="•"/>
            </a:pPr>
            <a:r>
              <a:rPr lang="en-GB" sz="1458" kern="1200" dirty="0">
                <a:solidFill>
                  <a:schemeClr val="tx1"/>
                </a:solidFill>
                <a:latin typeface="Inter"/>
                <a:ea typeface="+mn-ea"/>
                <a:cs typeface="+mn-cs"/>
              </a:rPr>
              <a:t>It allows </a:t>
            </a:r>
            <a:r>
              <a:rPr lang="en-GB" sz="1458" kern="1200" dirty="0" err="1">
                <a:solidFill>
                  <a:schemeClr val="tx1"/>
                </a:solidFill>
                <a:latin typeface="Inter"/>
                <a:ea typeface="+mn-ea"/>
                <a:cs typeface="+mn-cs"/>
              </a:rPr>
              <a:t>writting</a:t>
            </a:r>
            <a:r>
              <a:rPr lang="en-GB" sz="1458" kern="1200" dirty="0">
                <a:solidFill>
                  <a:schemeClr val="tx1"/>
                </a:solidFill>
                <a:latin typeface="Inter"/>
                <a:ea typeface="+mn-ea"/>
                <a:cs typeface="+mn-cs"/>
              </a:rPr>
              <a:t> data-intensive computational workflows</a:t>
            </a:r>
            <a:endParaRPr lang="en-GB" b="0" i="0" dirty="0">
              <a:effectLst/>
              <a:latin typeface="Inter"/>
            </a:endParaRPr>
          </a:p>
        </p:txBody>
      </p:sp>
      <p:sp>
        <p:nvSpPr>
          <p:cNvPr id="7" name="TextBox 6">
            <a:extLst>
              <a:ext uri="{FF2B5EF4-FFF2-40B4-BE49-F238E27FC236}">
                <a16:creationId xmlns:a16="http://schemas.microsoft.com/office/drawing/2014/main" id="{76C30D52-462C-E443-0832-01511D6E1AC6}"/>
              </a:ext>
            </a:extLst>
          </p:cNvPr>
          <p:cNvSpPr txBox="1"/>
          <p:nvPr/>
        </p:nvSpPr>
        <p:spPr>
          <a:xfrm>
            <a:off x="634403" y="2800064"/>
            <a:ext cx="4745980" cy="4078039"/>
          </a:xfrm>
          <a:prstGeom prst="rect">
            <a:avLst/>
          </a:prstGeom>
          <a:noFill/>
        </p:spPr>
        <p:txBody>
          <a:bodyPr wrap="square" rtlCol="0">
            <a:spAutoFit/>
          </a:bodyPr>
          <a:lstStyle/>
          <a:p>
            <a:pPr marL="231458" indent="-231458" defTabSz="740664">
              <a:spcAft>
                <a:spcPts val="600"/>
              </a:spcAft>
              <a:buFont typeface="Arial" panose="020B0604020202020204" pitchFamily="34" charset="0"/>
              <a:buChar char="•"/>
            </a:pPr>
            <a:r>
              <a:rPr lang="en-GB" sz="1400" kern="1200" dirty="0" err="1">
                <a:solidFill>
                  <a:schemeClr val="tx1"/>
                </a:solidFill>
                <a:latin typeface="Inter"/>
                <a:ea typeface="+mn-ea"/>
                <a:cs typeface="+mn-cs"/>
              </a:rPr>
              <a:t>Nextflow</a:t>
            </a:r>
            <a:r>
              <a:rPr lang="en-GB" sz="1400" kern="1200" dirty="0">
                <a:solidFill>
                  <a:schemeClr val="tx1"/>
                </a:solidFill>
                <a:latin typeface="Inter"/>
                <a:ea typeface="+mn-ea"/>
                <a:cs typeface="+mn-cs"/>
              </a:rPr>
              <a:t> </a:t>
            </a:r>
            <a:r>
              <a:rPr lang="en-GB" sz="1400" b="1" kern="1200" dirty="0">
                <a:solidFill>
                  <a:schemeClr val="tx1"/>
                </a:solidFill>
                <a:latin typeface="Inter"/>
                <a:ea typeface="+mn-ea"/>
                <a:cs typeface="+mn-cs"/>
              </a:rPr>
              <a:t>workflow</a:t>
            </a:r>
            <a:r>
              <a:rPr lang="en-GB" sz="1400" kern="1200" dirty="0">
                <a:solidFill>
                  <a:schemeClr val="tx1"/>
                </a:solidFill>
                <a:latin typeface="Inter"/>
                <a:ea typeface="+mn-ea"/>
                <a:cs typeface="+mn-cs"/>
              </a:rPr>
              <a:t> is a set of processes communicated by channels</a:t>
            </a:r>
          </a:p>
          <a:p>
            <a:pPr marL="231458" indent="-231458" defTabSz="740664">
              <a:spcAft>
                <a:spcPts val="600"/>
              </a:spcAft>
              <a:buFont typeface="Arial" panose="020B0604020202020204" pitchFamily="34" charset="0"/>
              <a:buChar char="•"/>
            </a:pPr>
            <a:endParaRPr lang="en-GB" sz="1400" kern="1200" dirty="0">
              <a:solidFill>
                <a:schemeClr val="tx1"/>
              </a:solidFill>
              <a:latin typeface="Inter"/>
              <a:ea typeface="+mn-ea"/>
              <a:cs typeface="+mn-cs"/>
            </a:endParaRPr>
          </a:p>
          <a:p>
            <a:pPr marL="231458" indent="-231458" defTabSz="740664">
              <a:spcAft>
                <a:spcPts val="600"/>
              </a:spcAft>
              <a:buFont typeface="Arial" panose="020B0604020202020204" pitchFamily="34" charset="0"/>
              <a:buChar char="•"/>
            </a:pPr>
            <a:r>
              <a:rPr lang="en-GB" sz="1400" kern="1200" dirty="0">
                <a:solidFill>
                  <a:schemeClr val="tx1"/>
                </a:solidFill>
                <a:latin typeface="Inter"/>
                <a:ea typeface="+mn-ea"/>
                <a:cs typeface="+mn-cs"/>
              </a:rPr>
              <a:t>Each </a:t>
            </a:r>
            <a:r>
              <a:rPr lang="en-GB" sz="1400" b="1" kern="1200" dirty="0">
                <a:solidFill>
                  <a:schemeClr val="tx1"/>
                </a:solidFill>
                <a:latin typeface="Inter"/>
                <a:ea typeface="+mn-ea"/>
                <a:cs typeface="+mn-cs"/>
              </a:rPr>
              <a:t>process</a:t>
            </a:r>
            <a:r>
              <a:rPr lang="en-GB" sz="1400" kern="1200" dirty="0">
                <a:solidFill>
                  <a:schemeClr val="tx1"/>
                </a:solidFill>
                <a:latin typeface="Inter"/>
                <a:ea typeface="+mn-ea"/>
                <a:cs typeface="+mn-cs"/>
              </a:rPr>
              <a:t> is a special function  that can be written in any language that can be executed by the Linux platform (Bash, R, Python, etc…)</a:t>
            </a:r>
          </a:p>
          <a:p>
            <a:pPr marL="231458" indent="-231458" defTabSz="740664">
              <a:spcAft>
                <a:spcPts val="600"/>
              </a:spcAft>
              <a:buFont typeface="Arial" panose="020B0604020202020204" pitchFamily="34" charset="0"/>
              <a:buChar char="•"/>
            </a:pPr>
            <a:endParaRPr lang="en-GB" sz="1400" kern="1200" dirty="0">
              <a:solidFill>
                <a:schemeClr val="tx1"/>
              </a:solidFill>
              <a:latin typeface="Inter"/>
              <a:ea typeface="+mn-ea"/>
              <a:cs typeface="+mn-cs"/>
            </a:endParaRPr>
          </a:p>
          <a:p>
            <a:pPr marL="231458" indent="-231458" defTabSz="740664">
              <a:spcAft>
                <a:spcPts val="600"/>
              </a:spcAft>
              <a:buFont typeface="Arial" panose="020B0604020202020204" pitchFamily="34" charset="0"/>
              <a:buChar char="•"/>
            </a:pPr>
            <a:r>
              <a:rPr lang="en-GB" sz="1400" kern="1200" dirty="0">
                <a:solidFill>
                  <a:schemeClr val="tx1"/>
                </a:solidFill>
                <a:latin typeface="Inter"/>
                <a:ea typeface="+mn-ea"/>
                <a:cs typeface="+mn-cs"/>
              </a:rPr>
              <a:t>Processes are executed independently and are isolated from each other, and they can communicate by </a:t>
            </a:r>
            <a:r>
              <a:rPr lang="en-GB" sz="1400" b="1" kern="1200" dirty="0">
                <a:solidFill>
                  <a:schemeClr val="tx1"/>
                </a:solidFill>
                <a:latin typeface="Inter"/>
                <a:ea typeface="+mn-ea"/>
                <a:cs typeface="+mn-cs"/>
              </a:rPr>
              <a:t>channels</a:t>
            </a:r>
          </a:p>
          <a:p>
            <a:pPr marL="231458" indent="-231458" defTabSz="740664">
              <a:spcAft>
                <a:spcPts val="600"/>
              </a:spcAft>
              <a:buFont typeface="Arial" panose="020B0604020202020204" pitchFamily="34" charset="0"/>
              <a:buChar char="•"/>
            </a:pPr>
            <a:endParaRPr lang="en-GB" sz="1400" kern="1200" dirty="0">
              <a:solidFill>
                <a:schemeClr val="tx1"/>
              </a:solidFill>
              <a:latin typeface="Inter"/>
              <a:ea typeface="+mn-ea"/>
              <a:cs typeface="+mn-cs"/>
            </a:endParaRPr>
          </a:p>
          <a:p>
            <a:pPr marL="231458" indent="-231458" defTabSz="740664">
              <a:spcAft>
                <a:spcPts val="600"/>
              </a:spcAft>
              <a:buFont typeface="Arial" panose="020B0604020202020204" pitchFamily="34" charset="0"/>
              <a:buChar char="•"/>
            </a:pPr>
            <a:r>
              <a:rPr lang="en-GB" sz="1400" kern="1200" dirty="0">
                <a:solidFill>
                  <a:schemeClr val="tx1"/>
                </a:solidFill>
                <a:latin typeface="Inter"/>
                <a:ea typeface="+mn-ea"/>
                <a:cs typeface="+mn-cs"/>
              </a:rPr>
              <a:t>Any process can define one or more channels as an input and output. The interaction between these processes, and ultimately the workflow execution flow itself, is implicitly defined by these input and output declarations.</a:t>
            </a:r>
          </a:p>
          <a:p>
            <a:pPr>
              <a:spcAft>
                <a:spcPts val="600"/>
              </a:spcAft>
            </a:pPr>
            <a:endParaRPr lang="en-DK" sz="1400" dirty="0"/>
          </a:p>
        </p:txBody>
      </p:sp>
      <p:pic>
        <p:nvPicPr>
          <p:cNvPr id="8" name="Picture 7" descr="A diagram of data flow&#10;&#10;Description automatically generated">
            <a:extLst>
              <a:ext uri="{FF2B5EF4-FFF2-40B4-BE49-F238E27FC236}">
                <a16:creationId xmlns:a16="http://schemas.microsoft.com/office/drawing/2014/main" id="{6C84C002-0E05-101D-9B54-5851ABFA4B66}"/>
              </a:ext>
            </a:extLst>
          </p:cNvPr>
          <p:cNvPicPr>
            <a:picLocks noChangeAspect="1"/>
          </p:cNvPicPr>
          <p:nvPr/>
        </p:nvPicPr>
        <p:blipFill>
          <a:blip r:embed="rId3"/>
          <a:stretch>
            <a:fillRect/>
          </a:stretch>
        </p:blipFill>
        <p:spPr>
          <a:xfrm>
            <a:off x="5563033" y="3075366"/>
            <a:ext cx="5994564" cy="3061601"/>
          </a:xfrm>
          <a:prstGeom prst="rect">
            <a:avLst/>
          </a:prstGeom>
        </p:spPr>
      </p:pic>
      <p:pic>
        <p:nvPicPr>
          <p:cNvPr id="3" name="Picture 2" descr="A screen shot of a diagram&#10;&#10;Description automatically generated">
            <a:extLst>
              <a:ext uri="{FF2B5EF4-FFF2-40B4-BE49-F238E27FC236}">
                <a16:creationId xmlns:a16="http://schemas.microsoft.com/office/drawing/2014/main" id="{8E4C3F2D-2E9D-6E49-20CA-C95FC6FDC2ED}"/>
              </a:ext>
            </a:extLst>
          </p:cNvPr>
          <p:cNvPicPr>
            <a:picLocks noChangeAspect="1"/>
          </p:cNvPicPr>
          <p:nvPr/>
        </p:nvPicPr>
        <p:blipFill>
          <a:blip r:embed="rId4"/>
          <a:stretch>
            <a:fillRect/>
          </a:stretch>
        </p:blipFill>
        <p:spPr>
          <a:xfrm>
            <a:off x="6543676" y="1164431"/>
            <a:ext cx="4810124" cy="4329112"/>
          </a:xfrm>
          <a:prstGeom prst="rect">
            <a:avLst/>
          </a:prstGeom>
        </p:spPr>
      </p:pic>
    </p:spTree>
    <p:extLst>
      <p:ext uri="{BB962C8B-B14F-4D97-AF65-F5344CB8AC3E}">
        <p14:creationId xmlns:p14="http://schemas.microsoft.com/office/powerpoint/2010/main" val="4158159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038DBC-68C7-6D6C-017F-7785DD487733}"/>
              </a:ext>
            </a:extLst>
          </p:cNvPr>
          <p:cNvSpPr>
            <a:spLocks noGrp="1"/>
          </p:cNvSpPr>
          <p:nvPr>
            <p:ph type="title"/>
          </p:nvPr>
        </p:nvSpPr>
        <p:spPr>
          <a:xfrm>
            <a:off x="841248" y="256032"/>
            <a:ext cx="10506456" cy="1014984"/>
          </a:xfrm>
        </p:spPr>
        <p:txBody>
          <a:bodyPr anchor="b">
            <a:normAutofit/>
          </a:bodyPr>
          <a:lstStyle/>
          <a:p>
            <a:r>
              <a:rPr lang="en-DK" dirty="0"/>
              <a:t>Nextflow – Basic concepts</a:t>
            </a:r>
          </a:p>
        </p:txBody>
      </p:sp>
      <p:sp>
        <p:nvSpPr>
          <p:cNvPr id="15" name="Rectangle 1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4ED1E0DF-EDC1-3C8D-4260-6E8D921CEC55}"/>
              </a:ext>
            </a:extLst>
          </p:cNvPr>
          <p:cNvSpPr txBox="1"/>
          <p:nvPr/>
        </p:nvSpPr>
        <p:spPr>
          <a:xfrm>
            <a:off x="841248" y="1687354"/>
            <a:ext cx="6623824" cy="2585323"/>
          </a:xfrm>
          <a:prstGeom prst="rect">
            <a:avLst/>
          </a:prstGeom>
          <a:noFill/>
        </p:spPr>
        <p:txBody>
          <a:bodyPr wrap="square" rtlCol="0">
            <a:spAutoFit/>
          </a:bodyPr>
          <a:lstStyle/>
          <a:p>
            <a:pPr marL="285750" indent="-285750">
              <a:buFont typeface="Arial" panose="020B0604020202020204" pitchFamily="34" charset="0"/>
              <a:buChar char="•"/>
            </a:pPr>
            <a:r>
              <a:rPr lang="en-GB" b="0" i="0" dirty="0">
                <a:effectLst/>
                <a:latin typeface="Inter"/>
              </a:rPr>
              <a:t>Implicit </a:t>
            </a:r>
            <a:r>
              <a:rPr lang="en-GB" b="1" i="0" dirty="0">
                <a:effectLst/>
                <a:latin typeface="Inter"/>
              </a:rPr>
              <a:t>parallelism</a:t>
            </a:r>
            <a:r>
              <a:rPr lang="en-GB" b="0" i="0" dirty="0">
                <a:effectLst/>
                <a:latin typeface="Inter"/>
              </a:rPr>
              <a:t> (tasks in a process are run by default in parallel)</a:t>
            </a:r>
          </a:p>
          <a:p>
            <a:pPr marL="285750" indent="-285750">
              <a:buFont typeface="Arial" panose="020B0604020202020204" pitchFamily="34" charset="0"/>
              <a:buChar char="•"/>
            </a:pPr>
            <a:endParaRPr lang="en-GB" b="0" i="0" dirty="0">
              <a:effectLst/>
              <a:latin typeface="Inter"/>
            </a:endParaRPr>
          </a:p>
          <a:p>
            <a:pPr marL="285750" indent="-285750">
              <a:buFont typeface="Arial" panose="020B0604020202020204" pitchFamily="34" charset="0"/>
              <a:buChar char="•"/>
            </a:pPr>
            <a:r>
              <a:rPr lang="en-GB" b="1" i="0" dirty="0" err="1">
                <a:effectLst/>
                <a:latin typeface="Inter"/>
              </a:rPr>
              <a:t>Reentrancy</a:t>
            </a:r>
            <a:r>
              <a:rPr lang="en-GB" b="0" i="0" dirty="0">
                <a:effectLst/>
                <a:latin typeface="Inter"/>
              </a:rPr>
              <a:t> (resume partial runs, do not need to rerun the entire pipeline</a:t>
            </a:r>
            <a:r>
              <a:rPr lang="en-GB" dirty="0">
                <a:latin typeface="Inter"/>
              </a:rPr>
              <a:t> of something went wrong, it starts from where it stopped</a:t>
            </a:r>
            <a:r>
              <a:rPr lang="en-GB" b="0" i="0" dirty="0">
                <a:effectLst/>
                <a:latin typeface="Inter"/>
              </a:rPr>
              <a:t>)</a:t>
            </a:r>
          </a:p>
          <a:p>
            <a:pPr marL="285750" indent="-285750">
              <a:buFont typeface="Arial" panose="020B0604020202020204" pitchFamily="34" charset="0"/>
              <a:buChar char="•"/>
            </a:pPr>
            <a:endParaRPr lang="en-GB" b="0" i="0" dirty="0">
              <a:effectLst/>
              <a:latin typeface="Inter"/>
            </a:endParaRPr>
          </a:p>
          <a:p>
            <a:pPr marL="285750" indent="-285750">
              <a:buFont typeface="Arial" panose="020B0604020202020204" pitchFamily="34" charset="0"/>
              <a:buChar char="•"/>
            </a:pPr>
            <a:r>
              <a:rPr lang="en-GB" b="1" i="0" dirty="0">
                <a:effectLst/>
                <a:latin typeface="Inter"/>
              </a:rPr>
              <a:t>Reusability</a:t>
            </a:r>
            <a:r>
              <a:rPr lang="en-GB" b="0" i="0" dirty="0">
                <a:effectLst/>
                <a:latin typeface="Inter"/>
              </a:rPr>
              <a:t> (use different modules, </a:t>
            </a:r>
            <a:r>
              <a:rPr lang="en-GB" b="0" i="0" dirty="0" err="1">
                <a:effectLst/>
                <a:latin typeface="Inter"/>
              </a:rPr>
              <a:t>subworkflows</a:t>
            </a:r>
            <a:r>
              <a:rPr lang="en-GB" b="0" i="0" dirty="0">
                <a:effectLst/>
                <a:latin typeface="Inter"/>
              </a:rPr>
              <a:t>, </a:t>
            </a:r>
            <a:r>
              <a:rPr lang="en-GB" dirty="0">
                <a:latin typeface="Inter"/>
              </a:rPr>
              <a:t>written and </a:t>
            </a:r>
            <a:r>
              <a:rPr lang="en-GB" b="0" i="0" dirty="0">
                <a:effectLst/>
                <a:latin typeface="Inter"/>
              </a:rPr>
              <a:t>containerized </a:t>
            </a:r>
            <a:r>
              <a:rPr lang="en-GB" dirty="0">
                <a:latin typeface="Inter"/>
              </a:rPr>
              <a:t>by the </a:t>
            </a:r>
            <a:r>
              <a:rPr lang="en-GB" dirty="0" err="1">
                <a:latin typeface="Inter"/>
              </a:rPr>
              <a:t>Nextflow</a:t>
            </a:r>
            <a:r>
              <a:rPr lang="en-GB" dirty="0">
                <a:latin typeface="Inter"/>
              </a:rPr>
              <a:t> community</a:t>
            </a:r>
            <a:r>
              <a:rPr lang="en-GB" b="0" i="0" dirty="0">
                <a:effectLst/>
                <a:latin typeface="Inter"/>
              </a:rPr>
              <a:t>)</a:t>
            </a:r>
          </a:p>
        </p:txBody>
      </p:sp>
      <p:pic>
        <p:nvPicPr>
          <p:cNvPr id="5" name="Picture 4" descr="A diagram of data flow&#10;&#10;Description automatically generated">
            <a:extLst>
              <a:ext uri="{FF2B5EF4-FFF2-40B4-BE49-F238E27FC236}">
                <a16:creationId xmlns:a16="http://schemas.microsoft.com/office/drawing/2014/main" id="{F18B9BB5-4588-F33E-7DC0-AB9A1ABFB2CA}"/>
              </a:ext>
            </a:extLst>
          </p:cNvPr>
          <p:cNvPicPr>
            <a:picLocks noChangeAspect="1"/>
          </p:cNvPicPr>
          <p:nvPr/>
        </p:nvPicPr>
        <p:blipFill>
          <a:blip r:embed="rId3"/>
          <a:stretch>
            <a:fillRect/>
          </a:stretch>
        </p:blipFill>
        <p:spPr>
          <a:xfrm>
            <a:off x="8146949" y="1749116"/>
            <a:ext cx="3170596" cy="1619317"/>
          </a:xfrm>
          <a:prstGeom prst="rect">
            <a:avLst/>
          </a:prstGeom>
        </p:spPr>
      </p:pic>
    </p:spTree>
    <p:extLst>
      <p:ext uri="{BB962C8B-B14F-4D97-AF65-F5344CB8AC3E}">
        <p14:creationId xmlns:p14="http://schemas.microsoft.com/office/powerpoint/2010/main" val="4187400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27015-772E-72A7-30B6-997AFA21FB27}"/>
              </a:ext>
            </a:extLst>
          </p:cNvPr>
          <p:cNvSpPr>
            <a:spLocks noGrp="1"/>
          </p:cNvSpPr>
          <p:nvPr>
            <p:ph type="title"/>
          </p:nvPr>
        </p:nvSpPr>
        <p:spPr/>
        <p:txBody>
          <a:bodyPr/>
          <a:lstStyle/>
          <a:p>
            <a:endParaRPr lang="en-DK"/>
          </a:p>
        </p:txBody>
      </p:sp>
      <p:pic>
        <p:nvPicPr>
          <p:cNvPr id="4" name="Picture 3" descr="A close-up of a card&#10;&#10;Description automatically generated">
            <a:extLst>
              <a:ext uri="{FF2B5EF4-FFF2-40B4-BE49-F238E27FC236}">
                <a16:creationId xmlns:a16="http://schemas.microsoft.com/office/drawing/2014/main" id="{E7EF1963-11A1-4FF9-9431-35B44CCFA249}"/>
              </a:ext>
            </a:extLst>
          </p:cNvPr>
          <p:cNvPicPr>
            <a:picLocks noChangeAspect="1"/>
          </p:cNvPicPr>
          <p:nvPr/>
        </p:nvPicPr>
        <p:blipFill>
          <a:blip r:embed="rId2"/>
          <a:stretch>
            <a:fillRect/>
          </a:stretch>
        </p:blipFill>
        <p:spPr>
          <a:xfrm>
            <a:off x="5705878" y="3785285"/>
            <a:ext cx="6289810" cy="3031405"/>
          </a:xfrm>
          <a:prstGeom prst="rect">
            <a:avLst/>
          </a:prstGeom>
        </p:spPr>
      </p:pic>
      <p:sp>
        <p:nvSpPr>
          <p:cNvPr id="5" name="TextBox 4">
            <a:extLst>
              <a:ext uri="{FF2B5EF4-FFF2-40B4-BE49-F238E27FC236}">
                <a16:creationId xmlns:a16="http://schemas.microsoft.com/office/drawing/2014/main" id="{B4549830-AF46-1522-8D6F-06C806DFB330}"/>
              </a:ext>
            </a:extLst>
          </p:cNvPr>
          <p:cNvSpPr txBox="1"/>
          <p:nvPr/>
        </p:nvSpPr>
        <p:spPr>
          <a:xfrm>
            <a:off x="841248" y="4231367"/>
            <a:ext cx="4691647" cy="2585323"/>
          </a:xfrm>
          <a:prstGeom prst="rect">
            <a:avLst/>
          </a:prstGeom>
          <a:noFill/>
        </p:spPr>
        <p:txBody>
          <a:bodyPr wrap="square" rtlCol="0">
            <a:spAutoFit/>
          </a:bodyPr>
          <a:lstStyle/>
          <a:p>
            <a:pPr marL="285750" indent="-285750">
              <a:buFont typeface="Arial" panose="020B0604020202020204" pitchFamily="34" charset="0"/>
              <a:buChar char="•"/>
            </a:pPr>
            <a:r>
              <a:rPr lang="en-GB" dirty="0" err="1"/>
              <a:t>Nextflow</a:t>
            </a:r>
            <a:r>
              <a:rPr lang="en-GB" dirty="0"/>
              <a:t> works with all main languages and version control providers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Regarding software environments where to execute the code it works with most of the container solutions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Same thing for computing environments</a:t>
            </a:r>
          </a:p>
          <a:p>
            <a:pPr marL="285750" indent="-285750">
              <a:buFont typeface="Arial" panose="020B0604020202020204" pitchFamily="34" charset="0"/>
              <a:buChar char="•"/>
            </a:pPr>
            <a:endParaRPr lang="en-DK" dirty="0"/>
          </a:p>
        </p:txBody>
      </p:sp>
      <p:sp>
        <p:nvSpPr>
          <p:cNvPr id="6" name="TextBox 5">
            <a:extLst>
              <a:ext uri="{FF2B5EF4-FFF2-40B4-BE49-F238E27FC236}">
                <a16:creationId xmlns:a16="http://schemas.microsoft.com/office/drawing/2014/main" id="{C6705F2E-9A69-948D-C136-509239D530D1}"/>
              </a:ext>
            </a:extLst>
          </p:cNvPr>
          <p:cNvSpPr txBox="1"/>
          <p:nvPr/>
        </p:nvSpPr>
        <p:spPr>
          <a:xfrm>
            <a:off x="5659384" y="3718679"/>
            <a:ext cx="1475764" cy="369332"/>
          </a:xfrm>
          <a:prstGeom prst="rect">
            <a:avLst/>
          </a:prstGeom>
          <a:noFill/>
        </p:spPr>
        <p:txBody>
          <a:bodyPr wrap="square" rtlCol="0">
            <a:spAutoFit/>
          </a:bodyPr>
          <a:lstStyle/>
          <a:p>
            <a:r>
              <a:rPr lang="en-DK" dirty="0">
                <a:solidFill>
                  <a:schemeClr val="accent2"/>
                </a:solidFill>
              </a:rPr>
              <a:t>Languages</a:t>
            </a:r>
          </a:p>
        </p:txBody>
      </p:sp>
      <p:sp>
        <p:nvSpPr>
          <p:cNvPr id="7" name="TextBox 6">
            <a:extLst>
              <a:ext uri="{FF2B5EF4-FFF2-40B4-BE49-F238E27FC236}">
                <a16:creationId xmlns:a16="http://schemas.microsoft.com/office/drawing/2014/main" id="{AB099B24-FD0C-B503-C545-E1A5AAA27CF9}"/>
              </a:ext>
            </a:extLst>
          </p:cNvPr>
          <p:cNvSpPr txBox="1"/>
          <p:nvPr/>
        </p:nvSpPr>
        <p:spPr>
          <a:xfrm>
            <a:off x="9732247" y="4211326"/>
            <a:ext cx="1475764" cy="369332"/>
          </a:xfrm>
          <a:prstGeom prst="rect">
            <a:avLst/>
          </a:prstGeom>
          <a:noFill/>
        </p:spPr>
        <p:txBody>
          <a:bodyPr wrap="square" rtlCol="0">
            <a:spAutoFit/>
          </a:bodyPr>
          <a:lstStyle/>
          <a:p>
            <a:r>
              <a:rPr lang="en-DK" dirty="0">
                <a:solidFill>
                  <a:schemeClr val="accent2"/>
                </a:solidFill>
              </a:rPr>
              <a:t>Software</a:t>
            </a:r>
          </a:p>
        </p:txBody>
      </p:sp>
      <p:sp>
        <p:nvSpPr>
          <p:cNvPr id="8" name="TextBox 7">
            <a:extLst>
              <a:ext uri="{FF2B5EF4-FFF2-40B4-BE49-F238E27FC236}">
                <a16:creationId xmlns:a16="http://schemas.microsoft.com/office/drawing/2014/main" id="{2FC792AE-9488-D3FE-2335-1085FAACABB6}"/>
              </a:ext>
            </a:extLst>
          </p:cNvPr>
          <p:cNvSpPr txBox="1"/>
          <p:nvPr/>
        </p:nvSpPr>
        <p:spPr>
          <a:xfrm>
            <a:off x="9732247" y="4900660"/>
            <a:ext cx="1475764" cy="369332"/>
          </a:xfrm>
          <a:prstGeom prst="rect">
            <a:avLst/>
          </a:prstGeom>
          <a:noFill/>
        </p:spPr>
        <p:txBody>
          <a:bodyPr wrap="square" rtlCol="0">
            <a:spAutoFit/>
          </a:bodyPr>
          <a:lstStyle/>
          <a:p>
            <a:r>
              <a:rPr lang="en-DK" dirty="0">
                <a:solidFill>
                  <a:schemeClr val="accent2"/>
                </a:solidFill>
              </a:rPr>
              <a:t>Compute</a:t>
            </a:r>
          </a:p>
        </p:txBody>
      </p:sp>
      <p:sp>
        <p:nvSpPr>
          <p:cNvPr id="9" name="TextBox 8">
            <a:extLst>
              <a:ext uri="{FF2B5EF4-FFF2-40B4-BE49-F238E27FC236}">
                <a16:creationId xmlns:a16="http://schemas.microsoft.com/office/drawing/2014/main" id="{FC7551CD-33ED-9FF8-47EB-05B81C858776}"/>
              </a:ext>
            </a:extLst>
          </p:cNvPr>
          <p:cNvSpPr txBox="1"/>
          <p:nvPr/>
        </p:nvSpPr>
        <p:spPr>
          <a:xfrm>
            <a:off x="1207477" y="2145323"/>
            <a:ext cx="2450123" cy="923330"/>
          </a:xfrm>
          <a:prstGeom prst="rect">
            <a:avLst/>
          </a:prstGeom>
          <a:noFill/>
        </p:spPr>
        <p:txBody>
          <a:bodyPr wrap="square" rtlCol="0">
            <a:spAutoFit/>
          </a:bodyPr>
          <a:lstStyle/>
          <a:p>
            <a:r>
              <a:rPr lang="en-DK" dirty="0"/>
              <a:t>Nextflow is a language, runtime and a community</a:t>
            </a:r>
          </a:p>
        </p:txBody>
      </p:sp>
    </p:spTree>
    <p:extLst>
      <p:ext uri="{BB962C8B-B14F-4D97-AF65-F5344CB8AC3E}">
        <p14:creationId xmlns:p14="http://schemas.microsoft.com/office/powerpoint/2010/main" val="4151873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8BE82E-96BE-9CBF-D23F-B00031FC546A}"/>
              </a:ext>
            </a:extLst>
          </p:cNvPr>
          <p:cNvSpPr>
            <a:spLocks noGrp="1"/>
          </p:cNvSpPr>
          <p:nvPr>
            <p:ph type="title"/>
          </p:nvPr>
        </p:nvSpPr>
        <p:spPr>
          <a:xfrm>
            <a:off x="1171074" y="1396686"/>
            <a:ext cx="3240506" cy="4064628"/>
          </a:xfrm>
        </p:spPr>
        <p:txBody>
          <a:bodyPr vert="horz" lIns="91440" tIns="45720" rIns="91440" bIns="45720" rtlCol="0" anchor="ctr">
            <a:normAutofit/>
          </a:bodyPr>
          <a:lstStyle/>
          <a:p>
            <a:r>
              <a:rPr lang="en-US" b="0" i="0" kern="1200" dirty="0" err="1">
                <a:solidFill>
                  <a:srgbClr val="FFFFFF"/>
                </a:solidFill>
                <a:effectLst/>
                <a:latin typeface="+mj-lt"/>
                <a:ea typeface="+mj-ea"/>
                <a:cs typeface="+mj-cs"/>
              </a:rPr>
              <a:t>Nextflow’s</a:t>
            </a:r>
            <a:r>
              <a:rPr lang="en-US" b="0" i="0" kern="1200" dirty="0">
                <a:solidFill>
                  <a:srgbClr val="FFFFFF"/>
                </a:solidFill>
                <a:effectLst/>
                <a:latin typeface="+mj-lt"/>
                <a:ea typeface="+mj-ea"/>
                <a:cs typeface="+mj-cs"/>
              </a:rPr>
              <a:t> core features</a:t>
            </a:r>
            <a:endParaRPr lang="en-US" kern="1200" dirty="0">
              <a:solidFill>
                <a:srgbClr val="FFFFFF"/>
              </a:solidFill>
              <a:latin typeface="+mj-lt"/>
              <a:ea typeface="+mj-ea"/>
              <a:cs typeface="+mj-cs"/>
            </a:endParaRPr>
          </a:p>
        </p:txBody>
      </p:sp>
      <p:sp>
        <p:nvSpPr>
          <p:cNvPr id="13" name="Arc 12">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F955577D-7CB0-62BC-7E9E-DD741C1C7965}"/>
              </a:ext>
            </a:extLst>
          </p:cNvPr>
          <p:cNvSpPr txBox="1"/>
          <p:nvPr/>
        </p:nvSpPr>
        <p:spPr>
          <a:xfrm>
            <a:off x="4602177" y="395563"/>
            <a:ext cx="6418749" cy="3935281"/>
          </a:xfrm>
          <a:prstGeom prst="rect">
            <a:avLst/>
          </a:prstGeom>
        </p:spPr>
        <p:txBody>
          <a:bodyPr vert="horz" lIns="91440" tIns="45720" rIns="91440" bIns="45720" rtlCol="0">
            <a:noAutofit/>
          </a:bodyPr>
          <a:lstStyle/>
          <a:p>
            <a:pPr marL="742950" lvl="1" indent="-228600">
              <a:lnSpc>
                <a:spcPct val="90000"/>
              </a:lnSpc>
              <a:spcAft>
                <a:spcPts val="600"/>
              </a:spcAft>
              <a:buFont typeface="Arial" panose="020B0604020202020204" pitchFamily="34" charset="0"/>
              <a:buChar char="•"/>
            </a:pPr>
            <a:r>
              <a:rPr lang="en-US" sz="2400" b="1" i="0" dirty="0">
                <a:effectLst/>
              </a:rPr>
              <a:t>Reproducible between runs</a:t>
            </a:r>
            <a:endParaRPr lang="en-US" sz="2400" dirty="0"/>
          </a:p>
          <a:p>
            <a:pPr marL="1200150" lvl="2" indent="-228600">
              <a:lnSpc>
                <a:spcPct val="90000"/>
              </a:lnSpc>
              <a:spcAft>
                <a:spcPts val="600"/>
              </a:spcAft>
              <a:buFont typeface="Arial" panose="020B0604020202020204" pitchFamily="34" charset="0"/>
              <a:buChar char="•"/>
            </a:pPr>
            <a:r>
              <a:rPr lang="en-US" sz="2400" b="0" i="0" dirty="0">
                <a:effectLst/>
              </a:rPr>
              <a:t>integration with code management tools </a:t>
            </a:r>
          </a:p>
          <a:p>
            <a:pPr marL="1200150" lvl="2" indent="-228600">
              <a:lnSpc>
                <a:spcPct val="90000"/>
              </a:lnSpc>
              <a:spcAft>
                <a:spcPts val="600"/>
              </a:spcAft>
              <a:buFont typeface="Arial" panose="020B0604020202020204" pitchFamily="34" charset="0"/>
              <a:buChar char="•"/>
            </a:pPr>
            <a:r>
              <a:rPr lang="en-US" sz="2400" b="0" i="0" dirty="0">
                <a:effectLst/>
              </a:rPr>
              <a:t>all packages downloaded, organized in containers, and control over computing environment </a:t>
            </a:r>
          </a:p>
          <a:p>
            <a:pPr marL="742950" lvl="1" indent="-228600">
              <a:lnSpc>
                <a:spcPct val="90000"/>
              </a:lnSpc>
              <a:spcAft>
                <a:spcPts val="600"/>
              </a:spcAft>
              <a:buFont typeface="Arial" panose="020B0604020202020204" pitchFamily="34" charset="0"/>
              <a:buChar char="•"/>
            </a:pPr>
            <a:endParaRPr lang="en-US" sz="2400" b="0" i="0" dirty="0">
              <a:effectLst/>
            </a:endParaRPr>
          </a:p>
          <a:p>
            <a:pPr marL="742950" lvl="1" indent="-228600">
              <a:lnSpc>
                <a:spcPct val="90000"/>
              </a:lnSpc>
              <a:spcAft>
                <a:spcPts val="600"/>
              </a:spcAft>
              <a:buFont typeface="Arial" panose="020B0604020202020204" pitchFamily="34" charset="0"/>
              <a:buChar char="•"/>
            </a:pPr>
            <a:r>
              <a:rPr lang="en-US" sz="2400" b="1" dirty="0"/>
              <a:t>Portable</a:t>
            </a:r>
            <a:r>
              <a:rPr lang="en-US" sz="2400" dirty="0"/>
              <a:t> between systems</a:t>
            </a:r>
          </a:p>
          <a:p>
            <a:pPr marL="1200150" lvl="2" indent="-228600">
              <a:lnSpc>
                <a:spcPct val="90000"/>
              </a:lnSpc>
              <a:spcAft>
                <a:spcPts val="600"/>
              </a:spcAft>
              <a:buFont typeface="Arial" panose="020B0604020202020204" pitchFamily="34" charset="0"/>
              <a:buChar char="•"/>
            </a:pPr>
            <a:r>
              <a:rPr lang="en-US" sz="2400" dirty="0"/>
              <a:t> write the code in your laptop and can run everywhere</a:t>
            </a:r>
          </a:p>
          <a:p>
            <a:pPr marL="1200150" lvl="2" indent="-228600">
              <a:lnSpc>
                <a:spcPct val="90000"/>
              </a:lnSpc>
              <a:spcAft>
                <a:spcPts val="600"/>
              </a:spcAft>
              <a:buFont typeface="Arial" panose="020B0604020202020204" pitchFamily="34" charset="0"/>
              <a:buChar char="•"/>
            </a:pPr>
            <a:r>
              <a:rPr lang="en-US" sz="2400" dirty="0"/>
              <a:t>works with most of computing environments</a:t>
            </a:r>
          </a:p>
          <a:p>
            <a:pPr marL="742950" lvl="1" indent="-228600">
              <a:lnSpc>
                <a:spcPct val="90000"/>
              </a:lnSpc>
              <a:spcAft>
                <a:spcPts val="600"/>
              </a:spcAft>
              <a:buFont typeface="Arial" panose="020B0604020202020204" pitchFamily="34" charset="0"/>
              <a:buChar char="•"/>
            </a:pPr>
            <a:endParaRPr lang="en-US" sz="2400" b="0" i="0" dirty="0">
              <a:effectLst/>
            </a:endParaRPr>
          </a:p>
          <a:p>
            <a:pPr marL="742950" lvl="1" indent="-228600">
              <a:lnSpc>
                <a:spcPct val="90000"/>
              </a:lnSpc>
              <a:spcAft>
                <a:spcPts val="600"/>
              </a:spcAft>
              <a:buFont typeface="Arial" panose="020B0604020202020204" pitchFamily="34" charset="0"/>
              <a:buChar char="•"/>
            </a:pPr>
            <a:r>
              <a:rPr lang="en-US" sz="2400" b="1" i="0" dirty="0">
                <a:effectLst/>
              </a:rPr>
              <a:t>Scalable</a:t>
            </a:r>
            <a:endParaRPr lang="en-US" sz="2400" dirty="0"/>
          </a:p>
          <a:p>
            <a:pPr marL="1200150" lvl="2" indent="-228600">
              <a:lnSpc>
                <a:spcPct val="90000"/>
              </a:lnSpc>
              <a:spcAft>
                <a:spcPts val="600"/>
              </a:spcAft>
              <a:buFont typeface="Arial" panose="020B0604020202020204" pitchFamily="34" charset="0"/>
              <a:buChar char="•"/>
            </a:pPr>
            <a:r>
              <a:rPr lang="en-US" sz="2400" b="0" i="0" dirty="0">
                <a:effectLst/>
              </a:rPr>
              <a:t>can be run for 10 on your laptop or thousands of samples in an HPC or the cloud</a:t>
            </a:r>
          </a:p>
          <a:p>
            <a:pPr marL="742950" lvl="1" indent="-228600">
              <a:lnSpc>
                <a:spcPct val="90000"/>
              </a:lnSpc>
              <a:spcAft>
                <a:spcPts val="600"/>
              </a:spcAft>
              <a:buFont typeface="Arial" panose="020B0604020202020204" pitchFamily="34" charset="0"/>
              <a:buChar char="•"/>
            </a:pPr>
            <a:endParaRPr lang="en-US" sz="2400" b="0" i="0" dirty="0">
              <a:effectLst/>
            </a:endParaRPr>
          </a:p>
          <a:p>
            <a:pPr marL="742950" lvl="1" indent="-228600">
              <a:lnSpc>
                <a:spcPct val="90000"/>
              </a:lnSpc>
              <a:spcAft>
                <a:spcPts val="600"/>
              </a:spcAft>
              <a:buFont typeface="Arial" panose="020B0604020202020204" pitchFamily="34" charset="0"/>
              <a:buChar char="•"/>
            </a:pPr>
            <a:r>
              <a:rPr lang="en-US" sz="2400" b="1" i="0" dirty="0">
                <a:effectLst/>
              </a:rPr>
              <a:t>Integration</a:t>
            </a:r>
            <a:r>
              <a:rPr lang="en-US" sz="2400" b="0" i="0" dirty="0">
                <a:effectLst/>
              </a:rPr>
              <a:t> of existing tools, systems, and industry standards</a:t>
            </a:r>
          </a:p>
          <a:p>
            <a:pPr marL="285750" indent="-228600">
              <a:lnSpc>
                <a:spcPct val="90000"/>
              </a:lnSpc>
              <a:spcAft>
                <a:spcPts val="600"/>
              </a:spcAft>
              <a:buFont typeface="Arial" panose="020B0604020202020204" pitchFamily="34" charset="0"/>
              <a:buChar char="•"/>
            </a:pPr>
            <a:endParaRPr lang="en-US" sz="2400" dirty="0"/>
          </a:p>
        </p:txBody>
      </p:sp>
      <p:pic>
        <p:nvPicPr>
          <p:cNvPr id="5" name="Graphic 4" descr="Recycle with solid fill">
            <a:extLst>
              <a:ext uri="{FF2B5EF4-FFF2-40B4-BE49-F238E27FC236}">
                <a16:creationId xmlns:a16="http://schemas.microsoft.com/office/drawing/2014/main" id="{59EA208E-C2B6-936B-0673-B882C36EF5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15406" y="661831"/>
            <a:ext cx="914400" cy="914400"/>
          </a:xfrm>
          <a:prstGeom prst="rect">
            <a:avLst/>
          </a:prstGeom>
        </p:spPr>
      </p:pic>
      <p:pic>
        <p:nvPicPr>
          <p:cNvPr id="7" name="Graphic 6" descr="Box with solid fill">
            <a:extLst>
              <a:ext uri="{FF2B5EF4-FFF2-40B4-BE49-F238E27FC236}">
                <a16:creationId xmlns:a16="http://schemas.microsoft.com/office/drawing/2014/main" id="{5F19D61B-C73F-2EA6-59A3-BB1BBCCEC8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94727" y="2975847"/>
            <a:ext cx="914400" cy="914400"/>
          </a:xfrm>
          <a:prstGeom prst="rect">
            <a:avLst/>
          </a:prstGeom>
        </p:spPr>
      </p:pic>
    </p:spTree>
    <p:extLst>
      <p:ext uri="{BB962C8B-B14F-4D97-AF65-F5344CB8AC3E}">
        <p14:creationId xmlns:p14="http://schemas.microsoft.com/office/powerpoint/2010/main" val="1245848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7B14D-6889-CF0A-1FA5-4AE0E6034085}"/>
              </a:ext>
            </a:extLst>
          </p:cNvPr>
          <p:cNvSpPr>
            <a:spLocks noGrp="1"/>
          </p:cNvSpPr>
          <p:nvPr>
            <p:ph type="title"/>
          </p:nvPr>
        </p:nvSpPr>
        <p:spPr>
          <a:xfrm>
            <a:off x="838200" y="-123920"/>
            <a:ext cx="10515600" cy="1325563"/>
          </a:xfrm>
        </p:spPr>
        <p:txBody>
          <a:bodyPr/>
          <a:lstStyle/>
          <a:p>
            <a:r>
              <a:rPr lang="en-DK" dirty="0"/>
              <a:t>A Nextflow script</a:t>
            </a:r>
          </a:p>
        </p:txBody>
      </p:sp>
      <p:pic>
        <p:nvPicPr>
          <p:cNvPr id="5" name="Picture 4" descr="A black screen with white text&#10;&#10;Description automatically generated">
            <a:extLst>
              <a:ext uri="{FF2B5EF4-FFF2-40B4-BE49-F238E27FC236}">
                <a16:creationId xmlns:a16="http://schemas.microsoft.com/office/drawing/2014/main" id="{2879C4C3-9181-FC77-546C-CABCA53DBA80}"/>
              </a:ext>
            </a:extLst>
          </p:cNvPr>
          <p:cNvPicPr>
            <a:picLocks noChangeAspect="1"/>
          </p:cNvPicPr>
          <p:nvPr/>
        </p:nvPicPr>
        <p:blipFill>
          <a:blip r:embed="rId3"/>
          <a:stretch>
            <a:fillRect/>
          </a:stretch>
        </p:blipFill>
        <p:spPr>
          <a:xfrm>
            <a:off x="6617775" y="2457062"/>
            <a:ext cx="5093775" cy="1046539"/>
          </a:xfrm>
          <a:prstGeom prst="rect">
            <a:avLst/>
          </a:prstGeom>
        </p:spPr>
      </p:pic>
      <p:pic>
        <p:nvPicPr>
          <p:cNvPr id="7" name="Picture 6" descr="A screen shot of a computer program&#10;&#10;Description automatically generated">
            <a:extLst>
              <a:ext uri="{FF2B5EF4-FFF2-40B4-BE49-F238E27FC236}">
                <a16:creationId xmlns:a16="http://schemas.microsoft.com/office/drawing/2014/main" id="{0DAAA342-52E1-2FEB-00F3-ED4283FA1ACA}"/>
              </a:ext>
            </a:extLst>
          </p:cNvPr>
          <p:cNvPicPr>
            <a:picLocks noChangeAspect="1"/>
          </p:cNvPicPr>
          <p:nvPr/>
        </p:nvPicPr>
        <p:blipFill>
          <a:blip r:embed="rId4"/>
          <a:stretch>
            <a:fillRect/>
          </a:stretch>
        </p:blipFill>
        <p:spPr>
          <a:xfrm>
            <a:off x="1012559" y="1218743"/>
            <a:ext cx="5419238" cy="5366212"/>
          </a:xfrm>
          <a:prstGeom prst="rect">
            <a:avLst/>
          </a:prstGeom>
        </p:spPr>
      </p:pic>
      <p:pic>
        <p:nvPicPr>
          <p:cNvPr id="9" name="Picture 8" descr="A black screen with white text&#10;&#10;Description automatically generated">
            <a:extLst>
              <a:ext uri="{FF2B5EF4-FFF2-40B4-BE49-F238E27FC236}">
                <a16:creationId xmlns:a16="http://schemas.microsoft.com/office/drawing/2014/main" id="{8708AD3A-ED99-5E54-1C54-8AE28402759A}"/>
              </a:ext>
            </a:extLst>
          </p:cNvPr>
          <p:cNvPicPr>
            <a:picLocks noChangeAspect="1"/>
          </p:cNvPicPr>
          <p:nvPr/>
        </p:nvPicPr>
        <p:blipFill>
          <a:blip r:embed="rId5"/>
          <a:stretch>
            <a:fillRect/>
          </a:stretch>
        </p:blipFill>
        <p:spPr>
          <a:xfrm>
            <a:off x="6617775" y="4601786"/>
            <a:ext cx="5093775" cy="839632"/>
          </a:xfrm>
          <a:prstGeom prst="rect">
            <a:avLst/>
          </a:prstGeom>
        </p:spPr>
      </p:pic>
      <p:sp>
        <p:nvSpPr>
          <p:cNvPr id="3" name="TextBox 2">
            <a:extLst>
              <a:ext uri="{FF2B5EF4-FFF2-40B4-BE49-F238E27FC236}">
                <a16:creationId xmlns:a16="http://schemas.microsoft.com/office/drawing/2014/main" id="{88419776-6D2A-BFE9-1130-9908EEB7E0E6}"/>
              </a:ext>
            </a:extLst>
          </p:cNvPr>
          <p:cNvSpPr txBox="1"/>
          <p:nvPr/>
        </p:nvSpPr>
        <p:spPr>
          <a:xfrm>
            <a:off x="6617775" y="1793631"/>
            <a:ext cx="4952902" cy="646331"/>
          </a:xfrm>
          <a:prstGeom prst="rect">
            <a:avLst/>
          </a:prstGeom>
          <a:noFill/>
        </p:spPr>
        <p:txBody>
          <a:bodyPr wrap="square" rtlCol="0">
            <a:spAutoFit/>
          </a:bodyPr>
          <a:lstStyle/>
          <a:p>
            <a:r>
              <a:rPr lang="en-GB" dirty="0"/>
              <a:t>The file </a:t>
            </a:r>
            <a:r>
              <a:rPr lang="en-GB" dirty="0" err="1"/>
              <a:t>nextflow.config</a:t>
            </a:r>
            <a:r>
              <a:rPr lang="en-GB" dirty="0"/>
              <a:t> is a configuration file that sets minimal environment properties</a:t>
            </a:r>
            <a:endParaRPr lang="en-DK" dirty="0"/>
          </a:p>
        </p:txBody>
      </p:sp>
      <p:sp>
        <p:nvSpPr>
          <p:cNvPr id="4" name="TextBox 3">
            <a:extLst>
              <a:ext uri="{FF2B5EF4-FFF2-40B4-BE49-F238E27FC236}">
                <a16:creationId xmlns:a16="http://schemas.microsoft.com/office/drawing/2014/main" id="{62E27220-AEF0-EFF1-37DF-BE97F73C4256}"/>
              </a:ext>
            </a:extLst>
          </p:cNvPr>
          <p:cNvSpPr txBox="1"/>
          <p:nvPr/>
        </p:nvSpPr>
        <p:spPr>
          <a:xfrm>
            <a:off x="1012559" y="832311"/>
            <a:ext cx="3241337" cy="369332"/>
          </a:xfrm>
          <a:prstGeom prst="rect">
            <a:avLst/>
          </a:prstGeom>
          <a:noFill/>
        </p:spPr>
        <p:txBody>
          <a:bodyPr wrap="none" rtlCol="0">
            <a:spAutoFit/>
          </a:bodyPr>
          <a:lstStyle/>
          <a:p>
            <a:r>
              <a:rPr lang="en-GB" b="1" i="0" dirty="0">
                <a:effectLst/>
                <a:latin typeface="Inter"/>
              </a:rPr>
              <a:t>The .</a:t>
            </a:r>
            <a:r>
              <a:rPr lang="en-GB" b="1" i="0" dirty="0" err="1">
                <a:effectLst/>
                <a:latin typeface="Inter"/>
              </a:rPr>
              <a:t>nf</a:t>
            </a:r>
            <a:r>
              <a:rPr lang="en-GB" b="1" i="0" dirty="0">
                <a:effectLst/>
                <a:latin typeface="Inter"/>
              </a:rPr>
              <a:t> files</a:t>
            </a:r>
            <a:r>
              <a:rPr lang="en-GB" b="0" i="0" dirty="0">
                <a:effectLst/>
                <a:latin typeface="Inter"/>
              </a:rPr>
              <a:t> are workflow scripts</a:t>
            </a:r>
            <a:endParaRPr lang="en-DK" dirty="0"/>
          </a:p>
        </p:txBody>
      </p:sp>
    </p:spTree>
    <p:extLst>
      <p:ext uri="{BB962C8B-B14F-4D97-AF65-F5344CB8AC3E}">
        <p14:creationId xmlns:p14="http://schemas.microsoft.com/office/powerpoint/2010/main" val="2839957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DACDC-9767-7B70-3D5E-944CA20B21A4}"/>
              </a:ext>
            </a:extLst>
          </p:cNvPr>
          <p:cNvSpPr>
            <a:spLocks noGrp="1"/>
          </p:cNvSpPr>
          <p:nvPr>
            <p:ph type="title"/>
          </p:nvPr>
        </p:nvSpPr>
        <p:spPr/>
        <p:txBody>
          <a:bodyPr/>
          <a:lstStyle/>
          <a:p>
            <a:r>
              <a:rPr lang="en-DK" dirty="0"/>
              <a:t>nf-core</a:t>
            </a:r>
          </a:p>
        </p:txBody>
      </p:sp>
      <p:sp>
        <p:nvSpPr>
          <p:cNvPr id="4" name="TextBox 3">
            <a:extLst>
              <a:ext uri="{FF2B5EF4-FFF2-40B4-BE49-F238E27FC236}">
                <a16:creationId xmlns:a16="http://schemas.microsoft.com/office/drawing/2014/main" id="{725E68A8-6496-8332-1E29-6AFA91182DD9}"/>
              </a:ext>
            </a:extLst>
          </p:cNvPr>
          <p:cNvSpPr txBox="1"/>
          <p:nvPr/>
        </p:nvSpPr>
        <p:spPr>
          <a:xfrm>
            <a:off x="838200" y="1690688"/>
            <a:ext cx="10872789" cy="369332"/>
          </a:xfrm>
          <a:prstGeom prst="rect">
            <a:avLst/>
          </a:prstGeom>
          <a:noFill/>
        </p:spPr>
        <p:txBody>
          <a:bodyPr wrap="square" rtlCol="0">
            <a:spAutoFit/>
          </a:bodyPr>
          <a:lstStyle/>
          <a:p>
            <a:r>
              <a:rPr lang="en-DK" dirty="0"/>
              <a:t>A community effort inside nextflow community to colloect a curated set of analysis pipelines built using Nextflow</a:t>
            </a:r>
          </a:p>
        </p:txBody>
      </p:sp>
      <p:sp>
        <p:nvSpPr>
          <p:cNvPr id="5" name="TextBox 4">
            <a:extLst>
              <a:ext uri="{FF2B5EF4-FFF2-40B4-BE49-F238E27FC236}">
                <a16:creationId xmlns:a16="http://schemas.microsoft.com/office/drawing/2014/main" id="{18641760-4CD5-55F2-9EBC-1EF639C15BA7}"/>
              </a:ext>
            </a:extLst>
          </p:cNvPr>
          <p:cNvSpPr txBox="1"/>
          <p:nvPr/>
        </p:nvSpPr>
        <p:spPr>
          <a:xfrm>
            <a:off x="1028700" y="2457450"/>
            <a:ext cx="9201150" cy="3693319"/>
          </a:xfrm>
          <a:prstGeom prst="rect">
            <a:avLst/>
          </a:prstGeom>
          <a:noFill/>
        </p:spPr>
        <p:txBody>
          <a:bodyPr wrap="square" rtlCol="0">
            <a:spAutoFit/>
          </a:bodyPr>
          <a:lstStyle/>
          <a:p>
            <a:r>
              <a:rPr lang="en-DK" dirty="0"/>
              <a:t>Cooperation – community development</a:t>
            </a:r>
          </a:p>
          <a:p>
            <a:r>
              <a:rPr lang="en-DK" dirty="0"/>
              <a:t>Standards – Use common templates</a:t>
            </a:r>
          </a:p>
          <a:p>
            <a:r>
              <a:rPr lang="en-DK" dirty="0"/>
              <a:t>Collaboration – No duplicate pipelines within nf-core</a:t>
            </a:r>
          </a:p>
          <a:p>
            <a:r>
              <a:rPr lang="en-DK" dirty="0"/>
              <a:t>Helper tools</a:t>
            </a:r>
          </a:p>
          <a:p>
            <a:r>
              <a:rPr lang="en-DK" dirty="0"/>
              <a:t>Compatibility</a:t>
            </a:r>
          </a:p>
          <a:p>
            <a:r>
              <a:rPr lang="en-DK" dirty="0"/>
              <a:t>Components</a:t>
            </a:r>
          </a:p>
          <a:p>
            <a:endParaRPr lang="en-DK" dirty="0"/>
          </a:p>
          <a:p>
            <a:r>
              <a:rPr lang="en-DK" dirty="0"/>
              <a:t>113 different pipelines</a:t>
            </a:r>
          </a:p>
          <a:p>
            <a:r>
              <a:rPr lang="en-DK" dirty="0"/>
              <a:t>Subworflows</a:t>
            </a:r>
          </a:p>
          <a:p>
            <a:r>
              <a:rPr lang="en-DK" dirty="0"/>
              <a:t>Modules – software wrappres &gt; 1000</a:t>
            </a:r>
          </a:p>
          <a:p>
            <a:r>
              <a:rPr lang="en-DK" dirty="0"/>
              <a:t>Linting – C</a:t>
            </a:r>
            <a:r>
              <a:rPr lang="en-GB" dirty="0"/>
              <a:t>o</a:t>
            </a:r>
            <a:r>
              <a:rPr lang="en-DK" dirty="0"/>
              <a:t>nventions to test</a:t>
            </a:r>
          </a:p>
          <a:p>
            <a:r>
              <a:rPr lang="en-DK" dirty="0"/>
              <a:t>Schema - Validations</a:t>
            </a:r>
          </a:p>
          <a:p>
            <a:r>
              <a:rPr lang="en-DK" dirty="0"/>
              <a:t>Tooling </a:t>
            </a:r>
          </a:p>
        </p:txBody>
      </p:sp>
    </p:spTree>
    <p:extLst>
      <p:ext uri="{BB962C8B-B14F-4D97-AF65-F5344CB8AC3E}">
        <p14:creationId xmlns:p14="http://schemas.microsoft.com/office/powerpoint/2010/main" val="1805499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Slide Background Fill">
            <a:extLst>
              <a:ext uri="{FF2B5EF4-FFF2-40B4-BE49-F238E27FC236}">
                <a16:creationId xmlns:a16="http://schemas.microsoft.com/office/drawing/2014/main" id="{907E470A-25F4-47D0-8FEC-EE9FD606B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66220E63-99E1-482A-A0A6-B47EB4BF87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21" name="Color Cover">
              <a:extLst>
                <a:ext uri="{FF2B5EF4-FFF2-40B4-BE49-F238E27FC236}">
                  <a16:creationId xmlns:a16="http://schemas.microsoft.com/office/drawing/2014/main" id="{F8610896-EA5E-4BE8-8398-C1AFC0490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lor Cover">
              <a:extLst>
                <a:ext uri="{FF2B5EF4-FFF2-40B4-BE49-F238E27FC236}">
                  <a16:creationId xmlns:a16="http://schemas.microsoft.com/office/drawing/2014/main" id="{F44E9794-9C4B-427F-BB50-89D893347D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8618EE54-271A-4FE8-B6B3-D0FCF55A7A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25" name="Color">
              <a:extLst>
                <a:ext uri="{FF2B5EF4-FFF2-40B4-BE49-F238E27FC236}">
                  <a16:creationId xmlns:a16="http://schemas.microsoft.com/office/drawing/2014/main" id="{ECA6F781-4382-4525-9DA8-9D66605F87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Color">
              <a:extLst>
                <a:ext uri="{FF2B5EF4-FFF2-40B4-BE49-F238E27FC236}">
                  <a16:creationId xmlns:a16="http://schemas.microsoft.com/office/drawing/2014/main" id="{209C186B-2883-498E-A176-6B60F8B51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9" name="Freeform: Shape 2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2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F1624FE4-A342-2302-D699-423930A4883F}"/>
              </a:ext>
            </a:extLst>
          </p:cNvPr>
          <p:cNvSpPr>
            <a:spLocks noGrp="1"/>
          </p:cNvSpPr>
          <p:nvPr>
            <p:ph type="title"/>
          </p:nvPr>
        </p:nvSpPr>
        <p:spPr>
          <a:xfrm>
            <a:off x="1014984" y="891712"/>
            <a:ext cx="5309616" cy="5160789"/>
          </a:xfrm>
        </p:spPr>
        <p:txBody>
          <a:bodyPr vert="horz" lIns="91440" tIns="45720" rIns="91440" bIns="45720" rtlCol="0" anchor="ctr">
            <a:normAutofit/>
          </a:bodyPr>
          <a:lstStyle/>
          <a:p>
            <a:r>
              <a:rPr lang="en-US" sz="4800" kern="1200">
                <a:solidFill>
                  <a:schemeClr val="bg1"/>
                </a:solidFill>
                <a:latin typeface="+mj-lt"/>
                <a:ea typeface="+mj-ea"/>
                <a:cs typeface="+mj-cs"/>
              </a:rPr>
              <a:t>Outline of the theoretical part</a:t>
            </a:r>
          </a:p>
        </p:txBody>
      </p:sp>
      <p:sp>
        <p:nvSpPr>
          <p:cNvPr id="4" name="TextBox 3">
            <a:extLst>
              <a:ext uri="{FF2B5EF4-FFF2-40B4-BE49-F238E27FC236}">
                <a16:creationId xmlns:a16="http://schemas.microsoft.com/office/drawing/2014/main" id="{F2272755-7EA3-FEF8-1493-93B4C12B6DBC}"/>
              </a:ext>
            </a:extLst>
          </p:cNvPr>
          <p:cNvSpPr txBox="1"/>
          <p:nvPr/>
        </p:nvSpPr>
        <p:spPr>
          <a:xfrm>
            <a:off x="5867400" y="1276044"/>
            <a:ext cx="5309615" cy="5160790"/>
          </a:xfrm>
          <a:prstGeom prst="rect">
            <a:avLst/>
          </a:prstGeom>
        </p:spPr>
        <p:txBody>
          <a:bodyPr vert="horz" lIns="91440" tIns="45720" rIns="91440" bIns="45720" rtlCol="0" anchor="ctr">
            <a:normAutofit lnSpcReduction="10000"/>
          </a:bodyPr>
          <a:lstStyle/>
          <a:p>
            <a:pPr marL="285750" indent="-228600">
              <a:lnSpc>
                <a:spcPct val="90000"/>
              </a:lnSpc>
              <a:spcAft>
                <a:spcPts val="600"/>
              </a:spcAft>
              <a:buFont typeface="Arial" panose="020B0604020202020204" pitchFamily="34" charset="0"/>
              <a:buChar char="•"/>
            </a:pPr>
            <a:r>
              <a:rPr lang="en-US" sz="2800" dirty="0">
                <a:solidFill>
                  <a:schemeClr val="bg1"/>
                </a:solidFill>
              </a:rPr>
              <a:t>What is </a:t>
            </a:r>
            <a:r>
              <a:rPr lang="en-US" sz="2800" dirty="0" err="1">
                <a:solidFill>
                  <a:schemeClr val="bg1"/>
                </a:solidFill>
              </a:rPr>
              <a:t>Nextflow</a:t>
            </a:r>
            <a:r>
              <a:rPr lang="en-US" sz="2800" dirty="0">
                <a:solidFill>
                  <a:schemeClr val="bg1"/>
                </a:solidFill>
              </a:rPr>
              <a:t>?</a:t>
            </a:r>
          </a:p>
          <a:p>
            <a:pPr marL="285750" indent="-228600">
              <a:lnSpc>
                <a:spcPct val="90000"/>
              </a:lnSpc>
              <a:spcAft>
                <a:spcPts val="600"/>
              </a:spcAft>
              <a:buFont typeface="Arial" panose="020B0604020202020204" pitchFamily="34" charset="0"/>
              <a:buChar char="•"/>
            </a:pPr>
            <a:r>
              <a:rPr lang="en-US" sz="2800" dirty="0">
                <a:solidFill>
                  <a:schemeClr val="bg1"/>
                </a:solidFill>
              </a:rPr>
              <a:t>Behind </a:t>
            </a:r>
            <a:r>
              <a:rPr lang="en-US" sz="2800" dirty="0" err="1">
                <a:solidFill>
                  <a:schemeClr val="bg1"/>
                </a:solidFill>
              </a:rPr>
              <a:t>nextflow</a:t>
            </a:r>
            <a:endParaRPr lang="en-US" sz="2800" dirty="0">
              <a:solidFill>
                <a:schemeClr val="bg1"/>
              </a:solidFill>
            </a:endParaRPr>
          </a:p>
          <a:p>
            <a:pPr marL="285750" indent="-228600">
              <a:lnSpc>
                <a:spcPct val="90000"/>
              </a:lnSpc>
              <a:spcAft>
                <a:spcPts val="600"/>
              </a:spcAft>
              <a:buFont typeface="Arial" panose="020B0604020202020204" pitchFamily="34" charset="0"/>
              <a:buChar char="•"/>
            </a:pPr>
            <a:r>
              <a:rPr lang="en-US" sz="2800" dirty="0">
                <a:solidFill>
                  <a:schemeClr val="bg1"/>
                </a:solidFill>
              </a:rPr>
              <a:t>Why do we need a Community effort?</a:t>
            </a:r>
          </a:p>
          <a:p>
            <a:pPr marL="285750" indent="-228600">
              <a:lnSpc>
                <a:spcPct val="90000"/>
              </a:lnSpc>
              <a:spcAft>
                <a:spcPts val="600"/>
              </a:spcAft>
              <a:buFont typeface="Arial" panose="020B0604020202020204" pitchFamily="34" charset="0"/>
              <a:buChar char="•"/>
            </a:pPr>
            <a:r>
              <a:rPr lang="en-US" sz="2800" dirty="0" err="1">
                <a:solidFill>
                  <a:schemeClr val="bg1"/>
                </a:solidFill>
              </a:rPr>
              <a:t>Nextflow</a:t>
            </a:r>
            <a:r>
              <a:rPr lang="en-US" sz="2800" dirty="0">
                <a:solidFill>
                  <a:schemeClr val="bg1"/>
                </a:solidFill>
              </a:rPr>
              <a:t> - Basic concepts</a:t>
            </a:r>
          </a:p>
          <a:p>
            <a:pPr marL="285750" indent="-228600">
              <a:lnSpc>
                <a:spcPct val="90000"/>
              </a:lnSpc>
              <a:spcAft>
                <a:spcPts val="600"/>
              </a:spcAft>
              <a:buFont typeface="Arial" panose="020B0604020202020204" pitchFamily="34" charset="0"/>
              <a:buChar char="•"/>
            </a:pPr>
            <a:r>
              <a:rPr lang="en-US" sz="2800" b="0" i="0" dirty="0" err="1">
                <a:solidFill>
                  <a:schemeClr val="bg1"/>
                </a:solidFill>
                <a:effectLst/>
              </a:rPr>
              <a:t>Nextflow’s</a:t>
            </a:r>
            <a:r>
              <a:rPr lang="en-US" sz="2800" b="0" i="0" dirty="0">
                <a:solidFill>
                  <a:schemeClr val="bg1"/>
                </a:solidFill>
                <a:effectLst/>
              </a:rPr>
              <a:t> core features</a:t>
            </a:r>
          </a:p>
          <a:p>
            <a:pPr marL="285750" indent="-228600">
              <a:lnSpc>
                <a:spcPct val="90000"/>
              </a:lnSpc>
              <a:spcAft>
                <a:spcPts val="600"/>
              </a:spcAft>
              <a:buFont typeface="Arial" panose="020B0604020202020204" pitchFamily="34" charset="0"/>
              <a:buChar char="•"/>
            </a:pPr>
            <a:r>
              <a:rPr lang="en-US" sz="2800" dirty="0">
                <a:solidFill>
                  <a:schemeClr val="bg1"/>
                </a:solidFill>
              </a:rPr>
              <a:t>A </a:t>
            </a:r>
            <a:r>
              <a:rPr lang="en-US" sz="2800" dirty="0" err="1">
                <a:solidFill>
                  <a:schemeClr val="bg1"/>
                </a:solidFill>
              </a:rPr>
              <a:t>Nextflow</a:t>
            </a:r>
            <a:r>
              <a:rPr lang="en-US" sz="2800" dirty="0">
                <a:solidFill>
                  <a:schemeClr val="bg1"/>
                </a:solidFill>
              </a:rPr>
              <a:t> script</a:t>
            </a:r>
            <a:endParaRPr lang="en-US" sz="2800" b="0" i="0" dirty="0">
              <a:solidFill>
                <a:schemeClr val="bg1"/>
              </a:solidFill>
              <a:effectLst/>
            </a:endParaRPr>
          </a:p>
          <a:p>
            <a:pPr marL="285750" indent="-228600">
              <a:lnSpc>
                <a:spcPct val="90000"/>
              </a:lnSpc>
              <a:spcAft>
                <a:spcPts val="600"/>
              </a:spcAft>
              <a:buFont typeface="Arial" panose="020B0604020202020204" pitchFamily="34" charset="0"/>
              <a:buChar char="•"/>
            </a:pPr>
            <a:r>
              <a:rPr lang="en-US" sz="2800" dirty="0">
                <a:solidFill>
                  <a:schemeClr val="bg1"/>
                </a:solidFill>
              </a:rPr>
              <a:t>Installing </a:t>
            </a:r>
            <a:r>
              <a:rPr lang="en-US" sz="2800" dirty="0" err="1">
                <a:solidFill>
                  <a:schemeClr val="bg1"/>
                </a:solidFill>
              </a:rPr>
              <a:t>Nextflow</a:t>
            </a:r>
            <a:r>
              <a:rPr lang="en-US" sz="2800" dirty="0">
                <a:solidFill>
                  <a:schemeClr val="bg1"/>
                </a:solidFill>
              </a:rPr>
              <a:t> and running the first scripts</a:t>
            </a:r>
          </a:p>
          <a:p>
            <a:pPr marL="285750" indent="-228600">
              <a:lnSpc>
                <a:spcPct val="90000"/>
              </a:lnSpc>
              <a:spcAft>
                <a:spcPts val="600"/>
              </a:spcAft>
              <a:buFont typeface="Arial" panose="020B0604020202020204" pitchFamily="34" charset="0"/>
              <a:buChar char="•"/>
            </a:pPr>
            <a:r>
              <a:rPr lang="en-US" sz="2800" dirty="0" err="1">
                <a:solidFill>
                  <a:schemeClr val="bg1"/>
                </a:solidFill>
              </a:rPr>
              <a:t>Nextflow</a:t>
            </a:r>
            <a:r>
              <a:rPr lang="en-US" sz="2800" dirty="0">
                <a:solidFill>
                  <a:schemeClr val="bg1"/>
                </a:solidFill>
              </a:rPr>
              <a:t> and Azure batch</a:t>
            </a:r>
          </a:p>
          <a:p>
            <a:pPr marL="285750" indent="-228600">
              <a:lnSpc>
                <a:spcPct val="90000"/>
              </a:lnSpc>
              <a:spcAft>
                <a:spcPts val="600"/>
              </a:spcAft>
              <a:buFont typeface="Arial" panose="020B0604020202020204" pitchFamily="34" charset="0"/>
              <a:buChar char="•"/>
            </a:pPr>
            <a:r>
              <a:rPr lang="en-US" sz="2800" dirty="0" err="1">
                <a:solidFill>
                  <a:schemeClr val="bg1"/>
                </a:solidFill>
              </a:rPr>
              <a:t>nf</a:t>
            </a:r>
            <a:r>
              <a:rPr lang="en-US" sz="2800" dirty="0">
                <a:solidFill>
                  <a:schemeClr val="bg1"/>
                </a:solidFill>
              </a:rPr>
              <a:t>-metagenomics pipeline</a:t>
            </a:r>
          </a:p>
          <a:p>
            <a:pPr marL="285750" indent="-228600">
              <a:lnSpc>
                <a:spcPct val="90000"/>
              </a:lnSpc>
              <a:spcAft>
                <a:spcPts val="600"/>
              </a:spcAft>
              <a:buFont typeface="Arial" panose="020B0604020202020204" pitchFamily="34" charset="0"/>
              <a:buChar char="•"/>
            </a:pPr>
            <a:r>
              <a:rPr lang="en-US" sz="2800" dirty="0">
                <a:solidFill>
                  <a:schemeClr val="bg1"/>
                </a:solidFill>
              </a:rPr>
              <a:t>Resources</a:t>
            </a:r>
          </a:p>
          <a:p>
            <a:pPr marL="285750" indent="-228600">
              <a:lnSpc>
                <a:spcPct val="90000"/>
              </a:lnSpc>
              <a:spcAft>
                <a:spcPts val="600"/>
              </a:spcAft>
              <a:buFont typeface="Arial" panose="020B0604020202020204" pitchFamily="34" charset="0"/>
              <a:buChar char="•"/>
            </a:pPr>
            <a:endParaRPr lang="en-US" sz="2800" dirty="0">
              <a:solidFill>
                <a:schemeClr val="bg1"/>
              </a:solidFill>
            </a:endParaRPr>
          </a:p>
          <a:p>
            <a:pPr marL="285750" indent="-228600">
              <a:lnSpc>
                <a:spcPct val="90000"/>
              </a:lnSpc>
              <a:spcAft>
                <a:spcPts val="600"/>
              </a:spcAft>
              <a:buFont typeface="Arial" panose="020B0604020202020204" pitchFamily="34" charset="0"/>
              <a:buChar char="•"/>
            </a:pPr>
            <a:endParaRPr lang="en-US" sz="2800" dirty="0">
              <a:solidFill>
                <a:schemeClr val="bg1"/>
              </a:solidFill>
            </a:endParaRPr>
          </a:p>
        </p:txBody>
      </p:sp>
    </p:spTree>
    <p:extLst>
      <p:ext uri="{BB962C8B-B14F-4D97-AF65-F5344CB8AC3E}">
        <p14:creationId xmlns:p14="http://schemas.microsoft.com/office/powerpoint/2010/main" val="1852439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0F6D4-BBE5-83CE-6685-EC4B588E1CE8}"/>
              </a:ext>
            </a:extLst>
          </p:cNvPr>
          <p:cNvSpPr>
            <a:spLocks noGrp="1"/>
          </p:cNvSpPr>
          <p:nvPr>
            <p:ph type="title"/>
          </p:nvPr>
        </p:nvSpPr>
        <p:spPr/>
        <p:txBody>
          <a:bodyPr/>
          <a:lstStyle/>
          <a:p>
            <a:r>
              <a:rPr lang="en-DK"/>
              <a:t>Some definitions</a:t>
            </a:r>
            <a:endParaRPr lang="en-DK" dirty="0"/>
          </a:p>
        </p:txBody>
      </p:sp>
      <p:sp>
        <p:nvSpPr>
          <p:cNvPr id="4" name="TextBox 3">
            <a:extLst>
              <a:ext uri="{FF2B5EF4-FFF2-40B4-BE49-F238E27FC236}">
                <a16:creationId xmlns:a16="http://schemas.microsoft.com/office/drawing/2014/main" id="{9E163C53-28F8-1658-CFD3-5906132FA7F3}"/>
              </a:ext>
            </a:extLst>
          </p:cNvPr>
          <p:cNvSpPr txBox="1"/>
          <p:nvPr/>
        </p:nvSpPr>
        <p:spPr>
          <a:xfrm>
            <a:off x="1395412" y="3226777"/>
            <a:ext cx="10539047" cy="2031325"/>
          </a:xfrm>
          <a:prstGeom prst="rect">
            <a:avLst/>
          </a:prstGeom>
          <a:noFill/>
        </p:spPr>
        <p:txBody>
          <a:bodyPr wrap="square" rtlCol="0">
            <a:spAutoFit/>
          </a:bodyPr>
          <a:lstStyle/>
          <a:p>
            <a:r>
              <a:rPr lang="en-DK" dirty="0"/>
              <a:t>Workflows: using computers to collect, store and analyze and disseminate data information</a:t>
            </a:r>
          </a:p>
          <a:p>
            <a:pPr marL="285750" indent="-285750">
              <a:buFont typeface="Arial" panose="020B0604020202020204" pitchFamily="34" charset="0"/>
              <a:buChar char="•"/>
            </a:pPr>
            <a:endParaRPr lang="en-DK" dirty="0"/>
          </a:p>
          <a:p>
            <a:pPr marL="285750" indent="-285750">
              <a:buFont typeface="Arial" panose="020B0604020202020204" pitchFamily="34" charset="0"/>
              <a:buChar char="•"/>
            </a:pPr>
            <a:r>
              <a:rPr lang="en-DK" dirty="0"/>
              <a:t>Many file sizes, some are very large (e.g. genomics)</a:t>
            </a:r>
          </a:p>
          <a:p>
            <a:pPr marL="285750" indent="-285750">
              <a:buFont typeface="Arial" panose="020B0604020202020204" pitchFamily="34" charset="0"/>
              <a:buChar char="•"/>
            </a:pPr>
            <a:endParaRPr lang="en-DK" dirty="0"/>
          </a:p>
          <a:p>
            <a:pPr marL="285750" indent="-285750">
              <a:buFont typeface="Arial" panose="020B0604020202020204" pitchFamily="34" charset="0"/>
              <a:buChar char="•"/>
            </a:pPr>
            <a:r>
              <a:rPr lang="en-DK" dirty="0"/>
              <a:t>Many languages and different softwares</a:t>
            </a:r>
          </a:p>
          <a:p>
            <a:pPr marL="285750" indent="-285750">
              <a:buFont typeface="Arial" panose="020B0604020202020204" pitchFamily="34" charset="0"/>
              <a:buChar char="•"/>
            </a:pPr>
            <a:endParaRPr lang="en-DK" dirty="0"/>
          </a:p>
          <a:p>
            <a:pPr marL="285750" indent="-285750">
              <a:buFont typeface="Arial" panose="020B0604020202020204" pitchFamily="34" charset="0"/>
              <a:buChar char="•"/>
            </a:pPr>
            <a:r>
              <a:rPr lang="en-DK" dirty="0"/>
              <a:t>Complex interactions and dependencies between the softwares</a:t>
            </a:r>
          </a:p>
        </p:txBody>
      </p:sp>
    </p:spTree>
    <p:extLst>
      <p:ext uri="{BB962C8B-B14F-4D97-AF65-F5344CB8AC3E}">
        <p14:creationId xmlns:p14="http://schemas.microsoft.com/office/powerpoint/2010/main" val="466300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44481-D6CA-C886-7997-F2659D54B015}"/>
              </a:ext>
            </a:extLst>
          </p:cNvPr>
          <p:cNvSpPr>
            <a:spLocks noGrp="1"/>
          </p:cNvSpPr>
          <p:nvPr>
            <p:ph type="title"/>
          </p:nvPr>
        </p:nvSpPr>
        <p:spPr>
          <a:xfrm>
            <a:off x="838200" y="0"/>
            <a:ext cx="10515600" cy="1325563"/>
          </a:xfrm>
        </p:spPr>
        <p:txBody>
          <a:bodyPr/>
          <a:lstStyle/>
          <a:p>
            <a:r>
              <a:rPr lang="en-DK" dirty="0"/>
              <a:t>A nextflow pipeline in metro map</a:t>
            </a:r>
          </a:p>
        </p:txBody>
      </p:sp>
      <p:pic>
        <p:nvPicPr>
          <p:cNvPr id="4" name="Picture 2" descr="nf-core/rnaseq metro map">
            <a:extLst>
              <a:ext uri="{FF2B5EF4-FFF2-40B4-BE49-F238E27FC236}">
                <a16:creationId xmlns:a16="http://schemas.microsoft.com/office/drawing/2014/main" id="{41BB0612-7D2E-0BAC-4041-47593CFFA5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85586"/>
            <a:ext cx="12192000" cy="509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593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72AEB-7059-485F-51E3-C7F2A0C5486C}"/>
              </a:ext>
            </a:extLst>
          </p:cNvPr>
          <p:cNvSpPr>
            <a:spLocks noGrp="1"/>
          </p:cNvSpPr>
          <p:nvPr>
            <p:ph type="title"/>
          </p:nvPr>
        </p:nvSpPr>
        <p:spPr/>
        <p:txBody>
          <a:bodyPr/>
          <a:lstStyle/>
          <a:p>
            <a:r>
              <a:rPr lang="en-DK" dirty="0"/>
              <a:t>Nextflow</a:t>
            </a:r>
          </a:p>
        </p:txBody>
      </p:sp>
      <p:sp>
        <p:nvSpPr>
          <p:cNvPr id="4" name="TextBox 3">
            <a:extLst>
              <a:ext uri="{FF2B5EF4-FFF2-40B4-BE49-F238E27FC236}">
                <a16:creationId xmlns:a16="http://schemas.microsoft.com/office/drawing/2014/main" id="{CED1C667-7054-4DF6-3934-ECE945786853}"/>
              </a:ext>
            </a:extLst>
          </p:cNvPr>
          <p:cNvSpPr txBox="1"/>
          <p:nvPr/>
        </p:nvSpPr>
        <p:spPr>
          <a:xfrm>
            <a:off x="1665440" y="1462327"/>
            <a:ext cx="8673550" cy="4785926"/>
          </a:xfrm>
          <a:prstGeom prst="rect">
            <a:avLst/>
          </a:prstGeom>
          <a:noFill/>
        </p:spPr>
        <p:txBody>
          <a:bodyPr wrap="square" rtlCol="0">
            <a:spAutoFit/>
          </a:bodyPr>
          <a:lstStyle/>
          <a:p>
            <a:pPr marL="231458" indent="-231458" defTabSz="740664">
              <a:spcAft>
                <a:spcPts val="600"/>
              </a:spcAft>
              <a:buFont typeface="Arial" panose="020B0604020202020204" pitchFamily="34" charset="0"/>
              <a:buChar char="•"/>
            </a:pPr>
            <a:r>
              <a:rPr lang="en-GB" sz="2800" kern="1200" dirty="0" err="1">
                <a:solidFill>
                  <a:schemeClr val="tx1"/>
                </a:solidFill>
                <a:latin typeface="Inter"/>
                <a:ea typeface="+mn-ea"/>
                <a:cs typeface="+mn-cs"/>
              </a:rPr>
              <a:t>Nextflow</a:t>
            </a:r>
            <a:r>
              <a:rPr lang="en-GB" sz="2800" kern="1200" dirty="0">
                <a:solidFill>
                  <a:schemeClr val="tx1"/>
                </a:solidFill>
                <a:latin typeface="Inter"/>
                <a:ea typeface="+mn-ea"/>
                <a:cs typeface="+mn-cs"/>
              </a:rPr>
              <a:t> is a </a:t>
            </a:r>
            <a:r>
              <a:rPr lang="en-GB" sz="2800" b="1" kern="1200" dirty="0">
                <a:solidFill>
                  <a:schemeClr val="tx1"/>
                </a:solidFill>
                <a:latin typeface="Inter"/>
                <a:ea typeface="+mn-ea"/>
                <a:cs typeface="+mn-cs"/>
              </a:rPr>
              <a:t>software</a:t>
            </a:r>
            <a:r>
              <a:rPr lang="en-GB" sz="2800" kern="1200" dirty="0">
                <a:solidFill>
                  <a:schemeClr val="tx1"/>
                </a:solidFill>
                <a:latin typeface="Inter"/>
                <a:ea typeface="+mn-ea"/>
                <a:cs typeface="+mn-cs"/>
              </a:rPr>
              <a:t> - Workflow orchestrator engine </a:t>
            </a:r>
          </a:p>
          <a:p>
            <a:pPr marL="231458" indent="-231458" defTabSz="740664">
              <a:spcAft>
                <a:spcPts val="600"/>
              </a:spcAft>
              <a:buFont typeface="Arial" panose="020B0604020202020204" pitchFamily="34" charset="0"/>
              <a:buChar char="•"/>
            </a:pPr>
            <a:r>
              <a:rPr lang="en-GB" sz="2800" kern="1200" dirty="0" err="1">
                <a:solidFill>
                  <a:schemeClr val="tx1"/>
                </a:solidFill>
                <a:latin typeface="Inter"/>
                <a:ea typeface="+mn-ea"/>
                <a:cs typeface="+mn-cs"/>
              </a:rPr>
              <a:t>Nextflow</a:t>
            </a:r>
            <a:r>
              <a:rPr lang="en-GB" sz="2800" kern="1200" dirty="0">
                <a:solidFill>
                  <a:schemeClr val="tx1"/>
                </a:solidFill>
                <a:latin typeface="Inter"/>
                <a:ea typeface="+mn-ea"/>
                <a:cs typeface="+mn-cs"/>
              </a:rPr>
              <a:t> is a Domain-specific </a:t>
            </a:r>
            <a:r>
              <a:rPr lang="en-GB" sz="2800" b="1" kern="1200" dirty="0">
                <a:solidFill>
                  <a:schemeClr val="tx1"/>
                </a:solidFill>
                <a:latin typeface="Inter"/>
                <a:ea typeface="+mn-ea"/>
                <a:cs typeface="+mn-cs"/>
              </a:rPr>
              <a:t>language</a:t>
            </a:r>
            <a:r>
              <a:rPr lang="en-GB" sz="2800" kern="1200" dirty="0">
                <a:solidFill>
                  <a:schemeClr val="tx1"/>
                </a:solidFill>
                <a:latin typeface="Inter"/>
                <a:ea typeface="+mn-ea"/>
                <a:cs typeface="+mn-cs"/>
              </a:rPr>
              <a:t> (DSL) built on top of Groovy</a:t>
            </a:r>
          </a:p>
          <a:p>
            <a:pPr marL="231458" indent="-231458" defTabSz="740664">
              <a:spcAft>
                <a:spcPts val="600"/>
              </a:spcAft>
              <a:buFont typeface="Arial" panose="020B0604020202020204" pitchFamily="34" charset="0"/>
              <a:buChar char="•"/>
            </a:pPr>
            <a:r>
              <a:rPr lang="en-GB" sz="2800" kern="1200" dirty="0">
                <a:solidFill>
                  <a:schemeClr val="tx1"/>
                </a:solidFill>
                <a:latin typeface="Inter"/>
                <a:ea typeface="+mn-ea"/>
                <a:cs typeface="+mn-cs"/>
              </a:rPr>
              <a:t>It allows </a:t>
            </a:r>
            <a:r>
              <a:rPr lang="en-GB" sz="2800" kern="1200" dirty="0" err="1">
                <a:solidFill>
                  <a:schemeClr val="tx1"/>
                </a:solidFill>
                <a:latin typeface="Inter"/>
                <a:ea typeface="+mn-ea"/>
                <a:cs typeface="+mn-cs"/>
              </a:rPr>
              <a:t>writting</a:t>
            </a:r>
            <a:r>
              <a:rPr lang="en-GB" sz="2800" kern="1200" dirty="0">
                <a:solidFill>
                  <a:schemeClr val="tx1"/>
                </a:solidFill>
                <a:latin typeface="Inter"/>
                <a:ea typeface="+mn-ea"/>
                <a:cs typeface="+mn-cs"/>
              </a:rPr>
              <a:t> data-intensive computational workflows</a:t>
            </a:r>
          </a:p>
          <a:p>
            <a:pPr marL="231458" indent="-231458" defTabSz="740664">
              <a:spcAft>
                <a:spcPts val="600"/>
              </a:spcAft>
              <a:buFont typeface="Arial" panose="020B0604020202020204" pitchFamily="34" charset="0"/>
              <a:buChar char="•"/>
            </a:pPr>
            <a:r>
              <a:rPr lang="en-GB" sz="2800" b="0" i="0" dirty="0">
                <a:effectLst/>
                <a:latin typeface="Inter"/>
              </a:rPr>
              <a:t>It </a:t>
            </a:r>
            <a:r>
              <a:rPr lang="en-GB" sz="2800" dirty="0">
                <a:latin typeface="Inter"/>
              </a:rPr>
              <a:t>accommodates many languages, software environments, and computing environments</a:t>
            </a:r>
          </a:p>
          <a:p>
            <a:pPr marL="231458" indent="-231458" defTabSz="740664">
              <a:spcAft>
                <a:spcPts val="600"/>
              </a:spcAft>
              <a:buFont typeface="Arial" panose="020B0604020202020204" pitchFamily="34" charset="0"/>
              <a:buChar char="•"/>
            </a:pPr>
            <a:r>
              <a:rPr lang="en-GB" sz="2800" b="0" i="0" dirty="0">
                <a:effectLst/>
                <a:latin typeface="Inter"/>
              </a:rPr>
              <a:t>It is oriented to bioinformatics analyses</a:t>
            </a:r>
          </a:p>
          <a:p>
            <a:pPr marL="231458" indent="-231458" defTabSz="740664">
              <a:spcAft>
                <a:spcPts val="600"/>
              </a:spcAft>
              <a:buFont typeface="Arial" panose="020B0604020202020204" pitchFamily="34" charset="0"/>
              <a:buChar char="•"/>
            </a:pPr>
            <a:r>
              <a:rPr lang="en-GB" sz="2800" dirty="0">
                <a:latin typeface="Inter"/>
              </a:rPr>
              <a:t>There is a pretty active community developing and maintaining 113 different bioinformatics analyses</a:t>
            </a:r>
            <a:endParaRPr lang="en-GB" sz="2800" b="0" i="0" dirty="0">
              <a:effectLst/>
              <a:latin typeface="Inter"/>
            </a:endParaRPr>
          </a:p>
        </p:txBody>
      </p:sp>
    </p:spTree>
    <p:extLst>
      <p:ext uri="{BB962C8B-B14F-4D97-AF65-F5344CB8AC3E}">
        <p14:creationId xmlns:p14="http://schemas.microsoft.com/office/powerpoint/2010/main" val="24296497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07DEF8-5483-FB9C-7C1F-09FD68DB5610}"/>
              </a:ext>
            </a:extLst>
          </p:cNvPr>
          <p:cNvSpPr>
            <a:spLocks noGrp="1"/>
          </p:cNvSpPr>
          <p:nvPr>
            <p:ph type="title"/>
          </p:nvPr>
        </p:nvSpPr>
        <p:spPr>
          <a:xfrm>
            <a:off x="838200" y="459863"/>
            <a:ext cx="10515600" cy="1004594"/>
          </a:xfrm>
        </p:spPr>
        <p:txBody>
          <a:bodyPr vert="horz" lIns="91440" tIns="45720" rIns="91440" bIns="45720" rtlCol="0" anchor="ctr">
            <a:normAutofit/>
          </a:bodyPr>
          <a:lstStyle/>
          <a:p>
            <a:pPr algn="ctr"/>
            <a:r>
              <a:rPr lang="en-US" kern="1200" dirty="0">
                <a:solidFill>
                  <a:srgbClr val="FFFFFF"/>
                </a:solidFill>
                <a:latin typeface="+mj-lt"/>
                <a:ea typeface="+mj-ea"/>
                <a:cs typeface="+mj-cs"/>
              </a:rPr>
              <a:t>Behind </a:t>
            </a:r>
            <a:r>
              <a:rPr lang="en-US" kern="1200" dirty="0" err="1">
                <a:solidFill>
                  <a:srgbClr val="FFFFFF"/>
                </a:solidFill>
                <a:latin typeface="+mj-lt"/>
                <a:ea typeface="+mj-ea"/>
                <a:cs typeface="+mj-cs"/>
              </a:rPr>
              <a:t>Nextflow</a:t>
            </a:r>
            <a:endParaRPr lang="en-US" kern="1200" dirty="0">
              <a:solidFill>
                <a:srgbClr val="FFFFFF"/>
              </a:solidFill>
              <a:latin typeface="+mj-lt"/>
              <a:ea typeface="+mj-ea"/>
              <a:cs typeface="+mj-cs"/>
            </a:endParaRPr>
          </a:p>
        </p:txBody>
      </p:sp>
      <p:sp>
        <p:nvSpPr>
          <p:cNvPr id="12" name="Rectangle: Rounded Corners 11">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extBox 3">
            <a:extLst>
              <a:ext uri="{FF2B5EF4-FFF2-40B4-BE49-F238E27FC236}">
                <a16:creationId xmlns:a16="http://schemas.microsoft.com/office/drawing/2014/main" id="{750A4C11-15A8-96DD-4074-17426DD9C691}"/>
              </a:ext>
            </a:extLst>
          </p:cNvPr>
          <p:cNvGraphicFramePr/>
          <p:nvPr>
            <p:extLst>
              <p:ext uri="{D42A27DB-BD31-4B8C-83A1-F6EECF244321}">
                <p14:modId xmlns:p14="http://schemas.microsoft.com/office/powerpoint/2010/main" val="3206927700"/>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50976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17177-10F0-2208-70EB-743DC4D0DB4C}"/>
              </a:ext>
            </a:extLst>
          </p:cNvPr>
          <p:cNvSpPr>
            <a:spLocks noGrp="1"/>
          </p:cNvSpPr>
          <p:nvPr>
            <p:ph type="title"/>
          </p:nvPr>
        </p:nvSpPr>
        <p:spPr/>
        <p:txBody>
          <a:bodyPr/>
          <a:lstStyle/>
          <a:p>
            <a:pPr algn="ctr"/>
            <a:r>
              <a:rPr lang="en-GB" dirty="0"/>
              <a:t>Behind </a:t>
            </a:r>
            <a:r>
              <a:rPr lang="en-GB" dirty="0" err="1"/>
              <a:t>Nextflow</a:t>
            </a:r>
            <a:endParaRPr lang="en-DK" dirty="0"/>
          </a:p>
        </p:txBody>
      </p:sp>
      <p:sp>
        <p:nvSpPr>
          <p:cNvPr id="4" name="Rectangle 3" descr="Atom">
            <a:extLst>
              <a:ext uri="{FF2B5EF4-FFF2-40B4-BE49-F238E27FC236}">
                <a16:creationId xmlns:a16="http://schemas.microsoft.com/office/drawing/2014/main" id="{57F7E0F0-7907-1228-3F06-891619FFA62D}"/>
              </a:ext>
            </a:extLst>
          </p:cNvPr>
          <p:cNvSpPr/>
          <p:nvPr/>
        </p:nvSpPr>
        <p:spPr>
          <a:xfrm>
            <a:off x="1220354" y="2221440"/>
            <a:ext cx="3094452" cy="3094452"/>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DK"/>
          </a:p>
        </p:txBody>
      </p:sp>
      <p:sp>
        <p:nvSpPr>
          <p:cNvPr id="6" name="Rectangle 5">
            <a:extLst>
              <a:ext uri="{FF2B5EF4-FFF2-40B4-BE49-F238E27FC236}">
                <a16:creationId xmlns:a16="http://schemas.microsoft.com/office/drawing/2014/main" id="{5A722B15-11BD-0FEF-8319-5B0CD39D7066}"/>
              </a:ext>
            </a:extLst>
          </p:cNvPr>
          <p:cNvSpPr/>
          <p:nvPr/>
        </p:nvSpPr>
        <p:spPr>
          <a:xfrm>
            <a:off x="5893654" y="3071151"/>
            <a:ext cx="2978883" cy="224474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DK" sz="2800"/>
          </a:p>
        </p:txBody>
      </p:sp>
      <p:sp>
        <p:nvSpPr>
          <p:cNvPr id="7" name="TextBox 6">
            <a:extLst>
              <a:ext uri="{FF2B5EF4-FFF2-40B4-BE49-F238E27FC236}">
                <a16:creationId xmlns:a16="http://schemas.microsoft.com/office/drawing/2014/main" id="{502D1851-7B18-225C-E6EC-E7F509BEE872}"/>
              </a:ext>
            </a:extLst>
          </p:cNvPr>
          <p:cNvSpPr txBox="1"/>
          <p:nvPr/>
        </p:nvSpPr>
        <p:spPr>
          <a:xfrm>
            <a:off x="5893654" y="3071151"/>
            <a:ext cx="2978883" cy="224474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2800" b="1" kern="1200" dirty="0"/>
              <a:t>Open Science</a:t>
            </a:r>
          </a:p>
          <a:p>
            <a:pPr marL="0" lvl="0" indent="0" algn="ctr" defTabSz="711200">
              <a:lnSpc>
                <a:spcPct val="90000"/>
              </a:lnSpc>
              <a:spcBef>
                <a:spcPct val="0"/>
              </a:spcBef>
              <a:spcAft>
                <a:spcPct val="35000"/>
              </a:spcAft>
              <a:buNone/>
            </a:pPr>
            <a:r>
              <a:rPr lang="en-DK" sz="2800" kern="1200" dirty="0"/>
              <a:t>Make science more open!</a:t>
            </a:r>
            <a:endParaRPr lang="en-US" sz="2800" kern="1200" dirty="0"/>
          </a:p>
        </p:txBody>
      </p:sp>
    </p:spTree>
    <p:extLst>
      <p:ext uri="{BB962C8B-B14F-4D97-AF65-F5344CB8AC3E}">
        <p14:creationId xmlns:p14="http://schemas.microsoft.com/office/powerpoint/2010/main" val="3431103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662C92-DD17-7BE6-8325-1CB6341A0FD3}"/>
              </a:ext>
            </a:extLst>
          </p:cNvPr>
          <p:cNvSpPr>
            <a:spLocks noGrp="1"/>
          </p:cNvSpPr>
          <p:nvPr>
            <p:ph type="title"/>
          </p:nvPr>
        </p:nvSpPr>
        <p:spPr>
          <a:xfrm>
            <a:off x="841248" y="251312"/>
            <a:ext cx="10506456" cy="1010264"/>
          </a:xfrm>
        </p:spPr>
        <p:txBody>
          <a:bodyPr anchor="ctr">
            <a:normAutofit/>
          </a:bodyPr>
          <a:lstStyle/>
          <a:p>
            <a:r>
              <a:rPr lang="en-DK" dirty="0"/>
              <a:t>Why do we need a Community effort?</a:t>
            </a:r>
          </a:p>
        </p:txBody>
      </p:sp>
      <p:sp>
        <p:nvSpPr>
          <p:cNvPr id="18" name="Rectangle 17">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descr="A screenshot of a website&#10;&#10;Description automatically generated">
            <a:extLst>
              <a:ext uri="{FF2B5EF4-FFF2-40B4-BE49-F238E27FC236}">
                <a16:creationId xmlns:a16="http://schemas.microsoft.com/office/drawing/2014/main" id="{6A440073-F123-FAA2-757D-E6640E6E036F}"/>
              </a:ext>
            </a:extLst>
          </p:cNvPr>
          <p:cNvPicPr>
            <a:picLocks noChangeAspect="1"/>
          </p:cNvPicPr>
          <p:nvPr/>
        </p:nvPicPr>
        <p:blipFill>
          <a:blip r:embed="rId3"/>
          <a:stretch>
            <a:fillRect/>
          </a:stretch>
        </p:blipFill>
        <p:spPr>
          <a:xfrm>
            <a:off x="1632454" y="2483844"/>
            <a:ext cx="3569049" cy="1021907"/>
          </a:xfrm>
          <a:prstGeom prst="rect">
            <a:avLst/>
          </a:prstGeom>
        </p:spPr>
      </p:pic>
      <p:pic>
        <p:nvPicPr>
          <p:cNvPr id="7" name="Picture 6" descr="A diagram of different types of numbers&#10;&#10;Description automatically generated with medium confidence">
            <a:extLst>
              <a:ext uri="{FF2B5EF4-FFF2-40B4-BE49-F238E27FC236}">
                <a16:creationId xmlns:a16="http://schemas.microsoft.com/office/drawing/2014/main" id="{23002401-1347-5FA8-1605-024A6B2F1894}"/>
              </a:ext>
            </a:extLst>
          </p:cNvPr>
          <p:cNvPicPr>
            <a:picLocks noChangeAspect="1"/>
          </p:cNvPicPr>
          <p:nvPr/>
        </p:nvPicPr>
        <p:blipFill>
          <a:blip r:embed="rId4"/>
          <a:stretch>
            <a:fillRect/>
          </a:stretch>
        </p:blipFill>
        <p:spPr>
          <a:xfrm>
            <a:off x="5985063" y="2261934"/>
            <a:ext cx="4329153" cy="2653635"/>
          </a:xfrm>
          <a:prstGeom prst="rect">
            <a:avLst/>
          </a:prstGeom>
        </p:spPr>
      </p:pic>
      <p:pic>
        <p:nvPicPr>
          <p:cNvPr id="9" name="Picture 8" descr="A table with numbers and a number of data&#10;&#10;Description automatically generated with medium confidence">
            <a:extLst>
              <a:ext uri="{FF2B5EF4-FFF2-40B4-BE49-F238E27FC236}">
                <a16:creationId xmlns:a16="http://schemas.microsoft.com/office/drawing/2014/main" id="{479AD4E9-443C-6FF2-ACFB-735031A1FE56}"/>
              </a:ext>
            </a:extLst>
          </p:cNvPr>
          <p:cNvPicPr>
            <a:picLocks noChangeAspect="1"/>
          </p:cNvPicPr>
          <p:nvPr/>
        </p:nvPicPr>
        <p:blipFill>
          <a:blip r:embed="rId5"/>
          <a:stretch>
            <a:fillRect/>
          </a:stretch>
        </p:blipFill>
        <p:spPr>
          <a:xfrm>
            <a:off x="1649686" y="3768367"/>
            <a:ext cx="3840791" cy="2004941"/>
          </a:xfrm>
          <a:prstGeom prst="rect">
            <a:avLst/>
          </a:prstGeom>
        </p:spPr>
      </p:pic>
      <p:sp>
        <p:nvSpPr>
          <p:cNvPr id="10" name="TextBox 9">
            <a:extLst>
              <a:ext uri="{FF2B5EF4-FFF2-40B4-BE49-F238E27FC236}">
                <a16:creationId xmlns:a16="http://schemas.microsoft.com/office/drawing/2014/main" id="{6314E304-AF17-49EF-0859-090EE995A2AD}"/>
              </a:ext>
            </a:extLst>
          </p:cNvPr>
          <p:cNvSpPr txBox="1"/>
          <p:nvPr/>
        </p:nvSpPr>
        <p:spPr>
          <a:xfrm>
            <a:off x="1386700" y="1599573"/>
            <a:ext cx="9196726" cy="662361"/>
          </a:xfrm>
          <a:prstGeom prst="rect">
            <a:avLst/>
          </a:prstGeom>
          <a:noFill/>
        </p:spPr>
        <p:txBody>
          <a:bodyPr wrap="square" rtlCol="0">
            <a:spAutoFit/>
          </a:bodyPr>
          <a:lstStyle/>
          <a:p>
            <a:pPr defTabSz="713232">
              <a:spcAft>
                <a:spcPts val="600"/>
              </a:spcAft>
            </a:pPr>
            <a:r>
              <a:rPr lang="en-GB" sz="1404" kern="1200" dirty="0">
                <a:solidFill>
                  <a:schemeClr val="tx1"/>
                </a:solidFill>
                <a:latin typeface="+mn-lt"/>
                <a:ea typeface="+mn-ea"/>
                <a:cs typeface="+mn-cs"/>
              </a:rPr>
              <a:t>Reproducibility and even repeatability is challenging even if you are very careful keeping the same, params, versions, etc…!!!</a:t>
            </a:r>
          </a:p>
          <a:p>
            <a:pPr>
              <a:spcAft>
                <a:spcPts val="600"/>
              </a:spcAft>
            </a:pPr>
            <a:endParaRPr lang="en-DK" dirty="0"/>
          </a:p>
        </p:txBody>
      </p:sp>
      <p:sp>
        <p:nvSpPr>
          <p:cNvPr id="11" name="TextBox 10">
            <a:extLst>
              <a:ext uri="{FF2B5EF4-FFF2-40B4-BE49-F238E27FC236}">
                <a16:creationId xmlns:a16="http://schemas.microsoft.com/office/drawing/2014/main" id="{ABC9C505-246A-FBCC-8C11-EE9D4E809652}"/>
              </a:ext>
            </a:extLst>
          </p:cNvPr>
          <p:cNvSpPr txBox="1"/>
          <p:nvPr/>
        </p:nvSpPr>
        <p:spPr>
          <a:xfrm>
            <a:off x="6701524" y="5072121"/>
            <a:ext cx="3643265" cy="1326645"/>
          </a:xfrm>
          <a:prstGeom prst="rect">
            <a:avLst/>
          </a:prstGeom>
          <a:noFill/>
        </p:spPr>
        <p:txBody>
          <a:bodyPr wrap="square" rtlCol="0">
            <a:spAutoFit/>
          </a:bodyPr>
          <a:lstStyle/>
          <a:p>
            <a:pPr marL="222885" indent="-222885" defTabSz="713232">
              <a:spcAft>
                <a:spcPts val="600"/>
              </a:spcAft>
              <a:buFont typeface="Arial" panose="020B0604020202020204" pitchFamily="34" charset="0"/>
              <a:buChar char="•"/>
            </a:pPr>
            <a:r>
              <a:rPr lang="en-GB" sz="1404" kern="1200">
                <a:solidFill>
                  <a:schemeClr val="tx1"/>
                </a:solidFill>
                <a:latin typeface="+mn-lt"/>
                <a:ea typeface="+mn-ea"/>
                <a:cs typeface="+mn-cs"/>
              </a:rPr>
              <a:t>Different results with different environments </a:t>
            </a:r>
          </a:p>
          <a:p>
            <a:pPr marL="222885" indent="-222885" defTabSz="713232">
              <a:spcAft>
                <a:spcPts val="600"/>
              </a:spcAft>
              <a:buFont typeface="Arial" panose="020B0604020202020204" pitchFamily="34" charset="0"/>
              <a:buChar char="•"/>
            </a:pPr>
            <a:endParaRPr lang="en-GB" sz="1404" kern="1200">
              <a:solidFill>
                <a:schemeClr val="tx1"/>
              </a:solidFill>
              <a:latin typeface="+mn-lt"/>
              <a:ea typeface="+mn-ea"/>
              <a:cs typeface="+mn-cs"/>
            </a:endParaRPr>
          </a:p>
          <a:p>
            <a:pPr marL="222885" indent="-222885" defTabSz="713232">
              <a:spcAft>
                <a:spcPts val="600"/>
              </a:spcAft>
              <a:buFont typeface="Arial" panose="020B0604020202020204" pitchFamily="34" charset="0"/>
              <a:buChar char="•"/>
            </a:pPr>
            <a:r>
              <a:rPr lang="en-GB" sz="1404" kern="1200">
                <a:solidFill>
                  <a:schemeClr val="tx1"/>
                </a:solidFill>
                <a:latin typeface="+mn-lt"/>
                <a:ea typeface="+mn-ea"/>
                <a:cs typeface="+mn-cs"/>
              </a:rPr>
              <a:t>different gene annotations working in different environments. This does not happen working in containers</a:t>
            </a:r>
            <a:endParaRPr lang="en-DK"/>
          </a:p>
        </p:txBody>
      </p:sp>
    </p:spTree>
    <p:extLst>
      <p:ext uri="{BB962C8B-B14F-4D97-AF65-F5344CB8AC3E}">
        <p14:creationId xmlns:p14="http://schemas.microsoft.com/office/powerpoint/2010/main" val="3025045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662C92-DD17-7BE6-8325-1CB6341A0FD3}"/>
              </a:ext>
            </a:extLst>
          </p:cNvPr>
          <p:cNvSpPr>
            <a:spLocks noGrp="1"/>
          </p:cNvSpPr>
          <p:nvPr>
            <p:ph type="title"/>
          </p:nvPr>
        </p:nvSpPr>
        <p:spPr>
          <a:xfrm>
            <a:off x="841248" y="251312"/>
            <a:ext cx="10506456" cy="1010264"/>
          </a:xfrm>
        </p:spPr>
        <p:txBody>
          <a:bodyPr anchor="ctr">
            <a:normAutofit/>
          </a:bodyPr>
          <a:lstStyle/>
          <a:p>
            <a:r>
              <a:rPr lang="en-DK" dirty="0"/>
              <a:t>Why do we need a Community effort?</a:t>
            </a:r>
          </a:p>
        </p:txBody>
      </p:sp>
      <p:sp>
        <p:nvSpPr>
          <p:cNvPr id="18" name="Rectangle 17">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Picture 5" descr="A screenshot of a website&#10;&#10;Description automatically generated">
            <a:extLst>
              <a:ext uri="{FF2B5EF4-FFF2-40B4-BE49-F238E27FC236}">
                <a16:creationId xmlns:a16="http://schemas.microsoft.com/office/drawing/2014/main" id="{05746C81-48BB-0BB3-50ED-2AC4D12C7EE6}"/>
              </a:ext>
            </a:extLst>
          </p:cNvPr>
          <p:cNvPicPr>
            <a:picLocks noChangeAspect="1"/>
          </p:cNvPicPr>
          <p:nvPr/>
        </p:nvPicPr>
        <p:blipFill>
          <a:blip r:embed="rId3"/>
          <a:stretch>
            <a:fillRect/>
          </a:stretch>
        </p:blipFill>
        <p:spPr>
          <a:xfrm>
            <a:off x="752039" y="1844734"/>
            <a:ext cx="6139032" cy="1584266"/>
          </a:xfrm>
          <a:prstGeom prst="rect">
            <a:avLst/>
          </a:prstGeom>
        </p:spPr>
      </p:pic>
      <p:pic>
        <p:nvPicPr>
          <p:cNvPr id="12" name="Picture 11" descr="A collage of graphs and charts&#10;&#10;Description automatically generated">
            <a:extLst>
              <a:ext uri="{FF2B5EF4-FFF2-40B4-BE49-F238E27FC236}">
                <a16:creationId xmlns:a16="http://schemas.microsoft.com/office/drawing/2014/main" id="{537EF1F9-F051-86C0-52EE-304AEC69BC87}"/>
              </a:ext>
            </a:extLst>
          </p:cNvPr>
          <p:cNvPicPr>
            <a:picLocks noChangeAspect="1"/>
          </p:cNvPicPr>
          <p:nvPr/>
        </p:nvPicPr>
        <p:blipFill>
          <a:blip r:embed="rId4"/>
          <a:stretch>
            <a:fillRect/>
          </a:stretch>
        </p:blipFill>
        <p:spPr>
          <a:xfrm>
            <a:off x="7007472" y="1616455"/>
            <a:ext cx="4045144" cy="4733355"/>
          </a:xfrm>
          <a:prstGeom prst="rect">
            <a:avLst/>
          </a:prstGeom>
        </p:spPr>
      </p:pic>
      <p:sp>
        <p:nvSpPr>
          <p:cNvPr id="13" name="TextBox 12">
            <a:extLst>
              <a:ext uri="{FF2B5EF4-FFF2-40B4-BE49-F238E27FC236}">
                <a16:creationId xmlns:a16="http://schemas.microsoft.com/office/drawing/2014/main" id="{1DC73147-FF68-8146-DDBB-775C8D74A223}"/>
              </a:ext>
            </a:extLst>
          </p:cNvPr>
          <p:cNvSpPr txBox="1"/>
          <p:nvPr/>
        </p:nvSpPr>
        <p:spPr>
          <a:xfrm>
            <a:off x="383276" y="3870657"/>
            <a:ext cx="5910517" cy="2031325"/>
          </a:xfrm>
          <a:prstGeom prst="rect">
            <a:avLst/>
          </a:prstGeom>
          <a:noFill/>
        </p:spPr>
        <p:txBody>
          <a:bodyPr wrap="square" rtlCol="0">
            <a:spAutoFit/>
          </a:bodyPr>
          <a:lstStyle/>
          <a:p>
            <a:pPr>
              <a:buFont typeface="Arial" panose="020B0604020202020204" pitchFamily="34" charset="0"/>
              <a:buChar char="•"/>
            </a:pPr>
            <a:endParaRPr lang="en-GB" dirty="0"/>
          </a:p>
          <a:p>
            <a:pPr marL="742950" lvl="1" indent="-285750">
              <a:buFont typeface="Arial" panose="020B0604020202020204" pitchFamily="34" charset="0"/>
              <a:buChar char="•"/>
            </a:pPr>
            <a:r>
              <a:rPr lang="en-GB" dirty="0"/>
              <a:t>28% of all omics software resources are currently not accessible through URLs published</a:t>
            </a:r>
          </a:p>
          <a:p>
            <a:pPr marL="742950" lvl="1" indent="-285750">
              <a:buFont typeface="Arial" panose="020B0604020202020204" pitchFamily="34" charset="0"/>
              <a:buChar char="•"/>
            </a:pPr>
            <a:endParaRPr lang="en-GB" dirty="0"/>
          </a:p>
          <a:p>
            <a:pPr marL="742950" lvl="1" indent="-285750">
              <a:buFont typeface="Arial" panose="020B0604020202020204" pitchFamily="34" charset="0"/>
              <a:buChar char="•"/>
            </a:pPr>
            <a:r>
              <a:rPr lang="en-GB" dirty="0"/>
              <a:t>Among the tools found, 49% were difficult to install or could not be installed at all!</a:t>
            </a:r>
          </a:p>
          <a:p>
            <a:endParaRPr lang="en-DK" dirty="0"/>
          </a:p>
        </p:txBody>
      </p:sp>
    </p:spTree>
    <p:extLst>
      <p:ext uri="{BB962C8B-B14F-4D97-AF65-F5344CB8AC3E}">
        <p14:creationId xmlns:p14="http://schemas.microsoft.com/office/powerpoint/2010/main" val="30277726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51896</TotalTime>
  <Words>1427</Words>
  <Application>Microsoft Macintosh PowerPoint</Application>
  <PresentationFormat>Widescreen</PresentationFormat>
  <Paragraphs>137</Paragraphs>
  <Slides>16</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Harding</vt:lpstr>
      <vt:lpstr>Inter</vt:lpstr>
      <vt:lpstr>Wingdings</vt:lpstr>
      <vt:lpstr>Office Theme</vt:lpstr>
      <vt:lpstr>Nextflow fundamentals training</vt:lpstr>
      <vt:lpstr>Outline of the theoretical part</vt:lpstr>
      <vt:lpstr>Some definitions</vt:lpstr>
      <vt:lpstr>A nextflow pipeline in metro map</vt:lpstr>
      <vt:lpstr>Nextflow</vt:lpstr>
      <vt:lpstr>Behind Nextflow</vt:lpstr>
      <vt:lpstr>Behind Nextflow</vt:lpstr>
      <vt:lpstr>Why do we need a Community effort?</vt:lpstr>
      <vt:lpstr>Why do we need a Community effort?</vt:lpstr>
      <vt:lpstr>Why do we need a Community effort?</vt:lpstr>
      <vt:lpstr>Nextflow – Basic concepts</vt:lpstr>
      <vt:lpstr>Nextflow – Basic concepts</vt:lpstr>
      <vt:lpstr>PowerPoint Presentation</vt:lpstr>
      <vt:lpstr>Nextflow’s core features</vt:lpstr>
      <vt:lpstr>A Nextflow script</vt:lpstr>
      <vt:lpstr>nf-core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Nextflow</dc:title>
  <dc:creator>Alberto Pallejà Caro</dc:creator>
  <cp:lastModifiedBy>Alberto Pallejà Caro</cp:lastModifiedBy>
  <cp:revision>33</cp:revision>
  <dcterms:created xsi:type="dcterms:W3CDTF">2024-01-04T09:01:32Z</dcterms:created>
  <dcterms:modified xsi:type="dcterms:W3CDTF">2024-11-11T08:49:32Z</dcterms:modified>
</cp:coreProperties>
</file>